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notesSlides/notesSlide12.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notesSlides/notesSlide13.xml" ContentType="application/vnd.openxmlformats-officedocument.presentationml.notesSlide+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notesSlides/notesSlide14.xml" ContentType="application/vnd.openxmlformats-officedocument.presentationml.notesSlide+xml"/>
  <Override PartName="/ppt/tags/tag15.xml" ContentType="application/vnd.openxmlformats-officedocument.presentationml.tags+xml"/>
  <Override PartName="/ppt/tags/tag16.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4"/>
  </p:notesMasterIdLst>
  <p:sldIdLst>
    <p:sldId id="280" r:id="rId2"/>
    <p:sldId id="281" r:id="rId3"/>
    <p:sldId id="271" r:id="rId4"/>
    <p:sldId id="260" r:id="rId5"/>
    <p:sldId id="257" r:id="rId6"/>
    <p:sldId id="269" r:id="rId7"/>
    <p:sldId id="270" r:id="rId8"/>
    <p:sldId id="274" r:id="rId9"/>
    <p:sldId id="282" r:id="rId10"/>
    <p:sldId id="263" r:id="rId11"/>
    <p:sldId id="283" r:id="rId12"/>
    <p:sldId id="273" r:id="rId13"/>
    <p:sldId id="275" r:id="rId14"/>
    <p:sldId id="262" r:id="rId15"/>
    <p:sldId id="284" r:id="rId16"/>
    <p:sldId id="276" r:id="rId17"/>
    <p:sldId id="288" r:id="rId18"/>
    <p:sldId id="289" r:id="rId19"/>
    <p:sldId id="285" r:id="rId20"/>
    <p:sldId id="278" r:id="rId21"/>
    <p:sldId id="279" r:id="rId22"/>
    <p:sldId id="286" r:id="rId2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64128" autoAdjust="0"/>
  </p:normalViewPr>
  <p:slideViewPr>
    <p:cSldViewPr snapToGrid="0">
      <p:cViewPr varScale="1">
        <p:scale>
          <a:sx n="40" d="100"/>
          <a:sy n="40" d="100"/>
        </p:scale>
        <p:origin x="1660"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D5BCAF-15CF-41ED-ADBE-BEA84A23AB1A}" type="datetimeFigureOut">
              <a:rPr lang="zh-CN" altLang="en-US" smtClean="0"/>
              <a:t>2024/4/28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70CBA68-DBD3-4C5C-A071-B00ED8988F67}" type="slidenum">
              <a:rPr lang="zh-CN" altLang="en-US" smtClean="0"/>
              <a:t>‹#›</a:t>
            </a:fld>
            <a:endParaRPr lang="zh-CN" altLang="en-US"/>
          </a:p>
        </p:txBody>
      </p:sp>
    </p:spTree>
    <p:extLst>
      <p:ext uri="{BB962C8B-B14F-4D97-AF65-F5344CB8AC3E}">
        <p14:creationId xmlns:p14="http://schemas.microsoft.com/office/powerpoint/2010/main" val="6247614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04B0734-1704-A14E-9486-89D140B70ADE}" type="slidenum">
              <a:rPr kumimoji="0" lang="en-US" sz="1200" b="0" i="0" u="none" strike="noStrike" kern="1200" cap="none" spc="0" normalizeH="0" baseline="0" noProof="0" smtClean="0">
                <a:ln>
                  <a:noFill/>
                </a:ln>
                <a:solidFill>
                  <a:prstClr val="black"/>
                </a:solidFill>
                <a:effectLst/>
                <a:uLnTx/>
                <a:uFillTx/>
                <a:latin typeface="等线"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等线" panose="020F0502020204030204"/>
              <a:ea typeface="+mn-ea"/>
              <a:cs typeface="+mn-c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There are 3 main phases in CGT. First is the color decision phase, there are two colors, red and blue cards with total 10 cards will be shown in each trial. The change of each color is from 1 to 9. Reward will occurs in one of color. Probability distribution of reward follows the card color distribution as each trial shows. click left/right button to choose in color decision phase. When finish choosing the bet color, it comes to bet decision phase. The bets vary from small to large and from large to small (the ratio is 95%, 75%, 50%, 25%, 5% of the total bonus) and are presented randomly. Put the Down button when they want to bet at that bet amount.  After betting, finally comes to the outcome phase. </a:t>
            </a:r>
            <a:r>
              <a:rPr lang="en-US" altLang="zh-CN" dirty="0"/>
              <a:t>If the subject guesses correctly, they will receive the corresponding amount; If the subject guesses wrong, the corresponding amount will be lost.</a:t>
            </a:r>
          </a:p>
          <a:p>
            <a:endParaRPr lang="zh-CN" altLang="en-US" dirty="0"/>
          </a:p>
        </p:txBody>
      </p:sp>
      <p:sp>
        <p:nvSpPr>
          <p:cNvPr id="4" name="灯片编号占位符 3"/>
          <p:cNvSpPr>
            <a:spLocks noGrp="1"/>
          </p:cNvSpPr>
          <p:nvPr>
            <p:ph type="sldNum" sz="quarter" idx="5"/>
          </p:nvPr>
        </p:nvSpPr>
        <p:spPr/>
        <p:txBody>
          <a:bodyPr/>
          <a:lstStyle/>
          <a:p>
            <a:fld id="{270CBA68-DBD3-4C5C-A071-B00ED8988F67}" type="slidenum">
              <a:rPr lang="zh-CN" altLang="en-US" smtClean="0"/>
              <a:t>12</a:t>
            </a:fld>
            <a:endParaRPr lang="zh-CN" altLang="en-US"/>
          </a:p>
        </p:txBody>
      </p:sp>
    </p:spTree>
    <p:extLst>
      <p:ext uri="{BB962C8B-B14F-4D97-AF65-F5344CB8AC3E}">
        <p14:creationId xmlns:p14="http://schemas.microsoft.com/office/powerpoint/2010/main" val="6747416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70CBA68-DBD3-4C5C-A071-B00ED8988F67}" type="slidenum">
              <a:rPr lang="zh-CN" altLang="en-US" smtClean="0"/>
              <a:t>13</a:t>
            </a:fld>
            <a:endParaRPr lang="zh-CN" altLang="en-US"/>
          </a:p>
        </p:txBody>
      </p:sp>
    </p:spTree>
    <p:extLst>
      <p:ext uri="{BB962C8B-B14F-4D97-AF65-F5344CB8AC3E}">
        <p14:creationId xmlns:p14="http://schemas.microsoft.com/office/powerpoint/2010/main" val="32734411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dirty="0"/>
              <a:t>When it comes to how we recruited insomnia subjects and the inclusion criteria, we chose the PSQI </a:t>
            </a:r>
            <a:r>
              <a:rPr lang="en-US" altLang="zh-CN" dirty="0" err="1"/>
              <a:t>scale.The</a:t>
            </a:r>
            <a:r>
              <a:rPr lang="en-US" altLang="zh-CN" dirty="0"/>
              <a:t> PSQI is a self-report questionnaire that assesses sleep quality over a 1-month .As we can see from the </a:t>
            </a:r>
            <a:r>
              <a:rPr lang="en-US" altLang="zh-CN" dirty="0" err="1"/>
              <a:t>firgure</a:t>
            </a:r>
            <a:r>
              <a:rPr lang="en-US" altLang="zh-CN" dirty="0"/>
              <a:t> on the left, it is divided into seven components related to sleep </a:t>
            </a:r>
            <a:r>
              <a:rPr lang="en-US" altLang="zh-CN" dirty="0" err="1"/>
              <a:t>quality.And</a:t>
            </a:r>
            <a:r>
              <a:rPr lang="en-US" altLang="zh-CN" dirty="0"/>
              <a:t> there is a demo of PSQI ,It consists of 19 individual items and takes 5–10 minutes to </a:t>
            </a:r>
            <a:r>
              <a:rPr lang="en-US" altLang="zh-CN" dirty="0" err="1"/>
              <a:t>complete.The</a:t>
            </a:r>
            <a:r>
              <a:rPr lang="en-US" altLang="zh-CN" dirty="0"/>
              <a:t> reason we choose to use it to measure insomnia symptoms is it is the most widely use tools due to our literature review ,we can see it from its citations over 35000.And there are our inclusion and exclusion standards.</a:t>
            </a:r>
          </a:p>
          <a:p>
            <a:endParaRPr lang="zh-CN" alt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Thanks Ray , Let me followed by analysis and results part. First is behavioral data. Though Cambridge gambling task has various parameters to reflect faces of decision-making ,we highly focus on risky decisions, so we choose four dependent variables. Correspond to hypothesis one , insomnia group will have overall worse performance , we will use QDM ,quality of decision making to measure overall performance, it means the total number of rational choices ,specifically, the rational choices means you choose the majority color. In this screenshot , if u choose blue ,it is a rational choice. Hypothesis two, insomnia have slower speed, so we use deliberation time basically just RT to measure .Hypothesis three, insomnia will have higher risky preference. We will use two variables to measure, first is risk taking ,means the average bet ,the bet is higher ,risk preference is </a:t>
            </a:r>
            <a:r>
              <a:rPr lang="en-US" altLang="zh-CN" dirty="0" err="1"/>
              <a:t>higher.Risk</a:t>
            </a:r>
            <a:r>
              <a:rPr lang="en-US" altLang="zh-CN" dirty="0"/>
              <a:t> adjustment means the average bet differ to box ratio . It will be explained with more details in next </a:t>
            </a:r>
            <a:r>
              <a:rPr lang="en-US" altLang="zh-CN" dirty="0" err="1"/>
              <a:t>page.Our</a:t>
            </a:r>
            <a:r>
              <a:rPr lang="en-US" altLang="zh-CN" dirty="0"/>
              <a:t> statistical protocol will follow this </a:t>
            </a:r>
            <a:r>
              <a:rPr lang="en-US" altLang="zh-CN" dirty="0" err="1"/>
              <a:t>flowchart.After</a:t>
            </a:r>
            <a:r>
              <a:rPr lang="en-US" altLang="zh-CN" dirty="0"/>
              <a:t> exploratory investigation , we will use a 2 times 4 mixed factor </a:t>
            </a:r>
            <a:r>
              <a:rPr lang="en-US" altLang="zh-CN" dirty="0" err="1"/>
              <a:t>anova</a:t>
            </a:r>
            <a:r>
              <a:rPr lang="en-US" altLang="zh-CN" dirty="0"/>
              <a:t> to test our 4 variables. The within-subjects factors is box ratio ,and the between-subjects factors is </a:t>
            </a:r>
            <a:r>
              <a:rPr lang="en-US" altLang="zh-CN" dirty="0" err="1"/>
              <a:t>group.Then</a:t>
            </a:r>
            <a:r>
              <a:rPr lang="en-US" altLang="zh-CN" dirty="0"/>
              <a:t> we will do correlation analysis, to explore the relationship between behavioral data and clinical questionnaire.</a:t>
            </a:r>
            <a:endParaRPr lang="zh-CN" altLang="en-US" dirty="0"/>
          </a:p>
        </p:txBody>
      </p:sp>
      <p:sp>
        <p:nvSpPr>
          <p:cNvPr id="4" name="灯片编号占位符 3"/>
          <p:cNvSpPr>
            <a:spLocks noGrp="1"/>
          </p:cNvSpPr>
          <p:nvPr>
            <p:ph type="sldNum" sz="quarter" idx="5"/>
          </p:nvPr>
        </p:nvSpPr>
        <p:spPr/>
        <p:txBody>
          <a:bodyPr/>
          <a:lstStyle/>
          <a:p>
            <a:fld id="{270CBA68-DBD3-4C5C-A071-B00ED8988F67}" type="slidenum">
              <a:rPr lang="zh-CN" altLang="en-US" smtClean="0"/>
              <a:t>16</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Speaking of our expected results, we also find some prototype demos .First ,insomnia group has less rational choices than </a:t>
            </a:r>
            <a:r>
              <a:rPr lang="en-US" altLang="zh-CN" dirty="0" err="1"/>
              <a:t>control.Second</a:t>
            </a:r>
            <a:r>
              <a:rPr lang="en-US" altLang="zh-CN" dirty="0"/>
              <a:t>, the mean reaction time will be longer than control expect the box ratio is over domain like in condition 9 to 1.Third, the averaged bet is higher in insomnia group ,means they are more likely to make risky choices than </a:t>
            </a:r>
            <a:r>
              <a:rPr lang="en-US" altLang="zh-CN" dirty="0" err="1"/>
              <a:t>controls.Last</a:t>
            </a:r>
            <a:r>
              <a:rPr lang="en-US" altLang="zh-CN" dirty="0"/>
              <a:t> ,there might be a interaction in risk adjustment reflects that insomnia group won’t make rational choices with different box ratio.</a:t>
            </a:r>
            <a:endParaRPr lang="zh-CN" altLang="en-US" dirty="0"/>
          </a:p>
        </p:txBody>
      </p:sp>
      <p:sp>
        <p:nvSpPr>
          <p:cNvPr id="4" name="灯片编号占位符 3"/>
          <p:cNvSpPr>
            <a:spLocks noGrp="1"/>
          </p:cNvSpPr>
          <p:nvPr>
            <p:ph type="sldNum" sz="quarter" idx="5"/>
          </p:nvPr>
        </p:nvSpPr>
        <p:spPr/>
        <p:txBody>
          <a:bodyPr/>
          <a:lstStyle/>
          <a:p>
            <a:fld id="{270CBA68-DBD3-4C5C-A071-B00ED8988F67}" type="slidenum">
              <a:rPr lang="zh-CN" altLang="en-US" smtClean="0"/>
              <a:t>17</a:t>
            </a:fld>
            <a:endParaRPr lang="zh-CN" altLang="en-US"/>
          </a:p>
        </p:txBody>
      </p:sp>
    </p:spTree>
    <p:extLst>
      <p:ext uri="{BB962C8B-B14F-4D97-AF65-F5344CB8AC3E}">
        <p14:creationId xmlns:p14="http://schemas.microsoft.com/office/powerpoint/2010/main" val="2620727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In terms of </a:t>
            </a:r>
            <a:r>
              <a:rPr lang="en-US" altLang="zh-CN" dirty="0" err="1"/>
              <a:t>fNIRS</a:t>
            </a:r>
            <a:r>
              <a:rPr lang="en-US" altLang="zh-CN" dirty="0"/>
              <a:t> analysis and results, connecting to our hypothesis, the prefrontal cortex will be less activated in insomnia group .So will use the mean total hemoglobin concentration to </a:t>
            </a:r>
            <a:r>
              <a:rPr lang="en-US" altLang="zh-CN" dirty="0" err="1"/>
              <a:t>measure.We</a:t>
            </a:r>
            <a:r>
              <a:rPr lang="en-US" altLang="zh-CN" dirty="0"/>
              <a:t> can see from our work flow ,first is preprocessed </a:t>
            </a:r>
            <a:r>
              <a:rPr lang="en-US" altLang="zh-CN" dirty="0" err="1"/>
              <a:t>fNIRS</a:t>
            </a:r>
            <a:r>
              <a:rPr lang="en-US" altLang="zh-CN" dirty="0"/>
              <a:t> data ,we will use </a:t>
            </a:r>
            <a:r>
              <a:rPr lang="en-US" altLang="zh-CN" dirty="0" err="1"/>
              <a:t>oxysoft</a:t>
            </a:r>
            <a:r>
              <a:rPr lang="en-US" altLang="zh-CN" dirty="0"/>
              <a:t> and NIRSKIT based in </a:t>
            </a:r>
            <a:r>
              <a:rPr lang="en-US" altLang="zh-CN" dirty="0" err="1"/>
              <a:t>Matlab</a:t>
            </a:r>
            <a:r>
              <a:rPr lang="en-US" altLang="zh-CN" dirty="0"/>
              <a:t> .And we will calculate mean total hemoglobin in three </a:t>
            </a:r>
            <a:r>
              <a:rPr lang="en-US" altLang="zh-CN" dirty="0" err="1"/>
              <a:t>phases.Then</a:t>
            </a:r>
            <a:r>
              <a:rPr lang="en-US" altLang="zh-CN" dirty="0"/>
              <a:t> we will do some t-tests to compare the amount of </a:t>
            </a:r>
            <a:r>
              <a:rPr lang="en-US" altLang="zh-CN" dirty="0" err="1"/>
              <a:t>tHB</a:t>
            </a:r>
            <a:r>
              <a:rPr lang="en-US" altLang="zh-CN" dirty="0"/>
              <a:t> concentration during three </a:t>
            </a:r>
            <a:r>
              <a:rPr lang="en-US" altLang="zh-CN" dirty="0" err="1"/>
              <a:t>stages.Just</a:t>
            </a:r>
            <a:r>
              <a:rPr lang="en-US" altLang="zh-CN" dirty="0"/>
              <a:t> like two figures on right, the mean </a:t>
            </a:r>
            <a:r>
              <a:rPr lang="en-US" altLang="zh-CN" dirty="0" err="1"/>
              <a:t>tHB</a:t>
            </a:r>
            <a:r>
              <a:rPr lang="en-US" altLang="zh-CN" dirty="0"/>
              <a:t> of health controls will be higher than insomnia group in decision stages. To be honest ,we are still not sure about outcome stage, but we are very curious about the results ,as it there are some literature showed that Impaired error learning in patients with severe insomnia but due to limitations of </a:t>
            </a:r>
            <a:r>
              <a:rPr lang="en-US" altLang="zh-CN" dirty="0" err="1"/>
              <a:t>fNIRS</a:t>
            </a:r>
            <a:r>
              <a:rPr lang="en-US" altLang="zh-CN" dirty="0"/>
              <a:t> we cannot see PCC directly , so the changes in prefrontal cortex in outcomes stages remains </a:t>
            </a:r>
            <a:r>
              <a:rPr lang="en-US" altLang="zh-CN" dirty="0" err="1"/>
              <a:t>sure.After</a:t>
            </a:r>
            <a:r>
              <a:rPr lang="en-US" altLang="zh-CN" dirty="0"/>
              <a:t> that ,we will do some correlation analysis </a:t>
            </a:r>
            <a:r>
              <a:rPr lang="en-US" altLang="zh-CN" dirty="0" err="1"/>
              <a:t>too.Similarly</a:t>
            </a:r>
            <a:r>
              <a:rPr lang="en-US" altLang="zh-CN" dirty="0"/>
              <a:t> , we will use some prototype figures to explain our expectations. The first figure illustrates the averaged time courses of </a:t>
            </a:r>
            <a:r>
              <a:rPr lang="en-US" altLang="zh-CN" dirty="0" err="1"/>
              <a:t>fNIRS</a:t>
            </a:r>
            <a:r>
              <a:rPr lang="en-US" altLang="zh-CN" dirty="0"/>
              <a:t> prefrontal cortex hemodynamic signals in two groups. We believe because of lack of sleep and daytime dysfunction, the insomnia group will have less prefrontal activities in decision making stages , and that is the neural representation for their worse overall decision-making performance.</a:t>
            </a:r>
            <a:endParaRPr lang="zh-CN" altLang="en-US" dirty="0"/>
          </a:p>
        </p:txBody>
      </p:sp>
      <p:sp>
        <p:nvSpPr>
          <p:cNvPr id="4" name="灯片编号占位符 3"/>
          <p:cNvSpPr>
            <a:spLocks noGrp="1"/>
          </p:cNvSpPr>
          <p:nvPr>
            <p:ph type="sldNum" sz="quarter" idx="5"/>
          </p:nvPr>
        </p:nvSpPr>
        <p:spPr/>
        <p:txBody>
          <a:bodyPr/>
          <a:lstStyle/>
          <a:p>
            <a:fld id="{270CBA68-DBD3-4C5C-A071-B00ED8988F67}" type="slidenum">
              <a:rPr lang="zh-CN" altLang="en-US" smtClean="0"/>
              <a:t>18</a:t>
            </a:fld>
            <a:endParaRPr lang="zh-CN" altLang="en-US"/>
          </a:p>
        </p:txBody>
      </p:sp>
    </p:spTree>
    <p:extLst>
      <p:ext uri="{BB962C8B-B14F-4D97-AF65-F5344CB8AC3E}">
        <p14:creationId xmlns:p14="http://schemas.microsoft.com/office/powerpoint/2010/main" val="6359997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04B0734-1704-A14E-9486-89D140B70ADE}" type="slidenum">
              <a:rPr kumimoji="0" lang="en-US" sz="1200" b="0" i="0" u="none" strike="noStrike" kern="1200" cap="none" spc="0" normalizeH="0" baseline="0" noProof="0" smtClean="0">
                <a:ln>
                  <a:noFill/>
                </a:ln>
                <a:solidFill>
                  <a:prstClr val="black"/>
                </a:solidFill>
                <a:effectLst/>
                <a:uLnTx/>
                <a:uFillTx/>
                <a:latin typeface="等线"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等线" panose="020F0502020204030204"/>
              <a:ea typeface="+mn-ea"/>
              <a:cs typeface="+mn-cs"/>
            </a:endParaRPr>
          </a:p>
        </p:txBody>
      </p:sp>
    </p:spTree>
    <p:extLst>
      <p:ext uri="{BB962C8B-B14F-4D97-AF65-F5344CB8AC3E}">
        <p14:creationId xmlns:p14="http://schemas.microsoft.com/office/powerpoint/2010/main" val="20096096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85750" indent="-285750">
              <a:buFont typeface="Arial" panose="020B0604020202090204" pitchFamily="34" charset="0"/>
              <a:buChar char="•"/>
            </a:pPr>
            <a:r>
              <a:rPr lang="zh-CN" altLang="en-US" sz="1200" dirty="0">
                <a:latin typeface="Helvetica" panose="020B0604020202020204" pitchFamily="34" charset="0"/>
                <a:cs typeface="Helvetica" panose="020B0604020202020204" pitchFamily="34" charset="0"/>
              </a:rPr>
              <a:t>Risky decision-making refers to the process of making choices that involve uncertainty about potential outcomes and the possibility of negative consequences.</a:t>
            </a:r>
          </a:p>
          <a:p>
            <a:pPr marL="285750" indent="-285750">
              <a:buFont typeface="Arial" panose="020B0604020202090204" pitchFamily="34" charset="0"/>
              <a:buChar char="•"/>
            </a:pPr>
            <a:endParaRPr lang="zh-CN" altLang="en-US" sz="1200" dirty="0">
              <a:latin typeface="Helvetica" panose="020B0604020202020204" pitchFamily="34" charset="0"/>
              <a:cs typeface="Helvetica" panose="020B0604020202020204" pitchFamily="34" charset="0"/>
            </a:endParaRPr>
          </a:p>
          <a:p>
            <a:pPr marL="285750" indent="-285750">
              <a:buFont typeface="Arial" panose="020B0604020202090204" pitchFamily="34" charset="0"/>
              <a:buChar char="•"/>
            </a:pPr>
            <a:r>
              <a:rPr lang="zh-CN" altLang="en-US" sz="1200" dirty="0">
                <a:latin typeface="Helvetica" panose="020B0604020202020204" pitchFamily="34" charset="0"/>
                <a:cs typeface="Helvetica" panose="020B0604020202020204" pitchFamily="34" charset="0"/>
              </a:rPr>
              <a:t>In risky decision-making, individuals weigh the potential benefits of a decision against its potential risks, considering factors such as probability, magnitude, and likelihood of different outcomes.</a:t>
            </a:r>
          </a:p>
          <a:p>
            <a:pPr marL="285750" indent="-285750">
              <a:buFont typeface="Arial" panose="020B0604020202090204" pitchFamily="34" charset="0"/>
              <a:buChar char="•"/>
            </a:pPr>
            <a:endParaRPr lang="zh-CN" altLang="en-US" sz="1200" dirty="0">
              <a:latin typeface="Helvetica" panose="020B0604020202020204" pitchFamily="34" charset="0"/>
              <a:cs typeface="Helvetica" panose="020B0604020202020204" pitchFamily="34" charset="0"/>
            </a:endParaRPr>
          </a:p>
          <a:p>
            <a:pPr marL="285750" indent="-285750">
              <a:buFont typeface="Arial" panose="020B0604020202090204" pitchFamily="34" charset="0"/>
              <a:buChar char="•"/>
            </a:pPr>
            <a:r>
              <a:rPr lang="zh-CN" altLang="en-US" sz="1200" dirty="0">
                <a:latin typeface="Helvetica" panose="020B0604020202020204" pitchFamily="34" charset="0"/>
                <a:cs typeface="Helvetica" panose="020B0604020202020204" pitchFamily="34" charset="0"/>
              </a:rPr>
              <a:t>Risky decisions often involve trade-offs between potential rewards and potential losses, and individuals may need to balance their desire for gain against their aversion to loss.</a:t>
            </a:r>
          </a:p>
          <a:p>
            <a:pPr marL="285750" indent="-285750">
              <a:buFont typeface="Arial" panose="020B0604020202090204" pitchFamily="34" charset="0"/>
              <a:buChar char="•"/>
            </a:pPr>
            <a:endParaRPr lang="zh-CN" altLang="en-US" sz="1200" dirty="0">
              <a:latin typeface="Helvetica" panose="020B0604020202020204" pitchFamily="34" charset="0"/>
              <a:cs typeface="Helvetica" panose="020B0604020202020204" pitchFamily="34" charset="0"/>
            </a:endParaRPr>
          </a:p>
          <a:p>
            <a:pPr marL="285750" indent="-285750">
              <a:buFont typeface="Arial" panose="020B0604020202090204" pitchFamily="34" charset="0"/>
              <a:buChar char="•"/>
            </a:pPr>
            <a:r>
              <a:rPr lang="zh-CN" altLang="en-US" sz="1200" dirty="0">
                <a:latin typeface="Helvetica" panose="020B0604020202020204" pitchFamily="34" charset="0"/>
                <a:cs typeface="Helvetica" panose="020B0604020202020204" pitchFamily="34" charset="0"/>
              </a:rPr>
              <a:t>Risky decision-making is influenced by a variety of factors, including personal traits, cognitive biases, emotional states, and situational contexts</a:t>
            </a:r>
            <a:r>
              <a:rPr lang="zh-CN" altLang="en-US" sz="1800" dirty="0">
                <a:latin typeface="Helvetica" panose="020B0604020202020204" pitchFamily="34" charset="0"/>
                <a:cs typeface="Helvetica" panose="020B0604020202020204" pitchFamily="34" charset="0"/>
              </a:rPr>
              <a:t>.</a:t>
            </a:r>
          </a:p>
          <a:p>
            <a:endParaRPr lang="zh-CN" altLang="en-US" dirty="0"/>
          </a:p>
        </p:txBody>
      </p:sp>
      <p:sp>
        <p:nvSpPr>
          <p:cNvPr id="4" name="灯片编号占位符 3"/>
          <p:cNvSpPr>
            <a:spLocks noGrp="1"/>
          </p:cNvSpPr>
          <p:nvPr>
            <p:ph type="sldNum" sz="quarter" idx="5"/>
          </p:nvPr>
        </p:nvSpPr>
        <p:spPr/>
        <p:txBody>
          <a:bodyPr/>
          <a:lstStyle/>
          <a:p>
            <a:fld id="{270CBA68-DBD3-4C5C-A071-B00ED8988F67}" type="slidenum">
              <a:rPr lang="zh-CN" altLang="en-US" smtClean="0"/>
              <a:t>3</a:t>
            </a:fld>
            <a:endParaRPr lang="zh-CN" altLang="en-US"/>
          </a:p>
        </p:txBody>
      </p:sp>
    </p:spTree>
    <p:extLst>
      <p:ext uri="{BB962C8B-B14F-4D97-AF65-F5344CB8AC3E}">
        <p14:creationId xmlns:p14="http://schemas.microsoft.com/office/powerpoint/2010/main" val="38800782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Variety of tasks focusing on risk decision making has been developed in recent 50 years, focusing on different cognitive aspects and dimensions. </a:t>
            </a:r>
            <a:endParaRPr lang="zh-CN" altLang="en-US" dirty="0"/>
          </a:p>
        </p:txBody>
      </p:sp>
      <p:sp>
        <p:nvSpPr>
          <p:cNvPr id="4" name="灯片编号占位符 3"/>
          <p:cNvSpPr>
            <a:spLocks noGrp="1"/>
          </p:cNvSpPr>
          <p:nvPr>
            <p:ph type="sldNum" sz="quarter" idx="5"/>
          </p:nvPr>
        </p:nvSpPr>
        <p:spPr/>
        <p:txBody>
          <a:bodyPr/>
          <a:lstStyle/>
          <a:p>
            <a:fld id="{270CBA68-DBD3-4C5C-A071-B00ED8988F67}" type="slidenum">
              <a:rPr lang="zh-CN" altLang="en-US" smtClean="0"/>
              <a:t>4</a:t>
            </a:fld>
            <a:endParaRPr lang="zh-CN" altLang="en-US"/>
          </a:p>
        </p:txBody>
      </p:sp>
    </p:spTree>
    <p:extLst>
      <p:ext uri="{BB962C8B-B14F-4D97-AF65-F5344CB8AC3E}">
        <p14:creationId xmlns:p14="http://schemas.microsoft.com/office/powerpoint/2010/main" val="2444500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CGT has been widely used in psychosis and disorder patients decision analysis. </a:t>
            </a:r>
          </a:p>
          <a:p>
            <a:endParaRPr lang="en-US" altLang="zh-CN" dirty="0"/>
          </a:p>
          <a:p>
            <a:r>
              <a:rPr lang="en-US" altLang="zh-CN" dirty="0"/>
              <a:t>However, it still lacks of evidence of the measures using Cambridge gambling tasks of those who have the specific patterns or trends of risky-decisions but not could be defined as a disorder people. </a:t>
            </a:r>
            <a:endParaRPr lang="zh-CN" altLang="en-US" dirty="0"/>
          </a:p>
        </p:txBody>
      </p:sp>
      <p:sp>
        <p:nvSpPr>
          <p:cNvPr id="4" name="灯片编号占位符 3"/>
          <p:cNvSpPr>
            <a:spLocks noGrp="1"/>
          </p:cNvSpPr>
          <p:nvPr>
            <p:ph type="sldNum" sz="quarter" idx="5"/>
          </p:nvPr>
        </p:nvSpPr>
        <p:spPr/>
        <p:txBody>
          <a:bodyPr/>
          <a:lstStyle/>
          <a:p>
            <a:fld id="{270CBA68-DBD3-4C5C-A071-B00ED8988F67}" type="slidenum">
              <a:rPr lang="zh-CN" altLang="en-US" smtClean="0"/>
              <a:t>5</a:t>
            </a:fld>
            <a:endParaRPr lang="zh-CN" altLang="en-US"/>
          </a:p>
        </p:txBody>
      </p:sp>
    </p:spTree>
    <p:extLst>
      <p:ext uri="{BB962C8B-B14F-4D97-AF65-F5344CB8AC3E}">
        <p14:creationId xmlns:p14="http://schemas.microsoft.com/office/powerpoint/2010/main" val="25416795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One of the specific group has specific decision trends is… </a:t>
            </a:r>
            <a:endParaRPr lang="zh-CN" altLang="en-US" dirty="0"/>
          </a:p>
        </p:txBody>
      </p:sp>
      <p:sp>
        <p:nvSpPr>
          <p:cNvPr id="4" name="灯片编号占位符 3"/>
          <p:cNvSpPr>
            <a:spLocks noGrp="1"/>
          </p:cNvSpPr>
          <p:nvPr>
            <p:ph type="sldNum" sz="quarter" idx="5"/>
          </p:nvPr>
        </p:nvSpPr>
        <p:spPr/>
        <p:txBody>
          <a:bodyPr/>
          <a:lstStyle/>
          <a:p>
            <a:fld id="{270CBA68-DBD3-4C5C-A071-B00ED8988F67}" type="slidenum">
              <a:rPr lang="zh-CN" altLang="en-US" smtClean="0"/>
              <a:t>6</a:t>
            </a:fld>
            <a:endParaRPr lang="zh-CN" altLang="en-US"/>
          </a:p>
        </p:txBody>
      </p:sp>
    </p:spTree>
    <p:extLst>
      <p:ext uri="{BB962C8B-B14F-4D97-AF65-F5344CB8AC3E}">
        <p14:creationId xmlns:p14="http://schemas.microsoft.com/office/powerpoint/2010/main" val="17468501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Insomnia has several negative affects like… </a:t>
            </a:r>
          </a:p>
          <a:p>
            <a:r>
              <a:rPr lang="en-US" altLang="zh-CN" dirty="0"/>
              <a:t>For these affects, we could infers that Insomnia has a effect on decision making, especially for those decisions in short-term with uncertainty and risk. </a:t>
            </a:r>
            <a:endParaRPr lang="zh-CN" altLang="en-US" dirty="0"/>
          </a:p>
        </p:txBody>
      </p:sp>
      <p:sp>
        <p:nvSpPr>
          <p:cNvPr id="4" name="灯片编号占位符 3"/>
          <p:cNvSpPr>
            <a:spLocks noGrp="1"/>
          </p:cNvSpPr>
          <p:nvPr>
            <p:ph type="sldNum" sz="quarter" idx="5"/>
          </p:nvPr>
        </p:nvSpPr>
        <p:spPr/>
        <p:txBody>
          <a:bodyPr/>
          <a:lstStyle/>
          <a:p>
            <a:fld id="{270CBA68-DBD3-4C5C-A071-B00ED8988F67}" type="slidenum">
              <a:rPr lang="zh-CN" altLang="en-US" smtClean="0"/>
              <a:t>7</a:t>
            </a:fld>
            <a:endParaRPr lang="zh-CN" altLang="en-US"/>
          </a:p>
        </p:txBody>
      </p:sp>
    </p:spTree>
    <p:extLst>
      <p:ext uri="{BB962C8B-B14F-4D97-AF65-F5344CB8AC3E}">
        <p14:creationId xmlns:p14="http://schemas.microsoft.com/office/powerpoint/2010/main" val="1391952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Here comes to the research results and evidences of insomnia affects risky decision making.</a:t>
            </a:r>
          </a:p>
          <a:p>
            <a:r>
              <a:rPr lang="en-US" altLang="zh-CN" dirty="0"/>
              <a:t>DLPFC: </a:t>
            </a:r>
            <a:r>
              <a:rPr lang="en-US" altLang="zh-CN" dirty="0">
                <a:effectLst/>
              </a:rPr>
              <a:t>Decision Making, Working Memory, and Executive Function</a:t>
            </a:r>
          </a:p>
          <a:p>
            <a:r>
              <a:rPr lang="en-US" altLang="zh-CN" dirty="0">
                <a:effectLst/>
              </a:rPr>
              <a:t>Frontal Pole: Strategic planning, decision-making and behavioral choices</a:t>
            </a:r>
            <a:endParaRPr lang="zh-CN" altLang="en-US" dirty="0"/>
          </a:p>
          <a:p>
            <a:r>
              <a:rPr lang="en-US" altLang="zh-CN" dirty="0"/>
              <a:t>There is a overlap of brain regions in CGT and Insomnia group researches, however it still unclear how these overlap will occur by using the CGT with the Insomnia-Control group comparison. </a:t>
            </a:r>
            <a:endParaRPr lang="zh-CN" altLang="en-US" dirty="0"/>
          </a:p>
        </p:txBody>
      </p:sp>
      <p:sp>
        <p:nvSpPr>
          <p:cNvPr id="4" name="灯片编号占位符 3"/>
          <p:cNvSpPr>
            <a:spLocks noGrp="1"/>
          </p:cNvSpPr>
          <p:nvPr>
            <p:ph type="sldNum" sz="quarter" idx="5"/>
          </p:nvPr>
        </p:nvSpPr>
        <p:spPr/>
        <p:txBody>
          <a:bodyPr/>
          <a:lstStyle/>
          <a:p>
            <a:fld id="{270CBA68-DBD3-4C5C-A071-B00ED8988F67}" type="slidenum">
              <a:rPr lang="zh-CN" altLang="en-US" smtClean="0"/>
              <a:t>8</a:t>
            </a:fld>
            <a:endParaRPr lang="zh-CN" altLang="en-US"/>
          </a:p>
        </p:txBody>
      </p:sp>
    </p:spTree>
    <p:extLst>
      <p:ext uri="{BB962C8B-B14F-4D97-AF65-F5344CB8AC3E}">
        <p14:creationId xmlns:p14="http://schemas.microsoft.com/office/powerpoint/2010/main" val="26613988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main hypothesis is… </a:t>
            </a:r>
          </a:p>
          <a:p>
            <a:r>
              <a:rPr lang="en-US" altLang="zh-CN" dirty="0"/>
              <a:t>In behavioral level…</a:t>
            </a:r>
          </a:p>
          <a:p>
            <a:r>
              <a:rPr lang="en-US" altLang="zh-CN" dirty="0"/>
              <a:t>For the neural results, we hypothesized that…</a:t>
            </a:r>
          </a:p>
          <a:p>
            <a:endParaRPr lang="en-US" altLang="zh-CN" dirty="0"/>
          </a:p>
          <a:p>
            <a:r>
              <a:rPr lang="en-US" altLang="zh-CN" dirty="0"/>
              <a:t>We will explain further in expected results part with main variables. </a:t>
            </a:r>
            <a:endParaRPr lang="zh-CN" altLang="en-US" dirty="0"/>
          </a:p>
        </p:txBody>
      </p:sp>
      <p:sp>
        <p:nvSpPr>
          <p:cNvPr id="4" name="灯片编号占位符 3"/>
          <p:cNvSpPr>
            <a:spLocks noGrp="1"/>
          </p:cNvSpPr>
          <p:nvPr>
            <p:ph type="sldNum" sz="quarter" idx="5"/>
          </p:nvPr>
        </p:nvSpPr>
        <p:spPr/>
        <p:txBody>
          <a:bodyPr/>
          <a:lstStyle/>
          <a:p>
            <a:fld id="{270CBA68-DBD3-4C5C-A071-B00ED8988F67}" type="slidenum">
              <a:rPr lang="zh-CN" altLang="en-US" smtClean="0"/>
              <a:t>10</a:t>
            </a:fld>
            <a:endParaRPr lang="zh-CN" altLang="en-US"/>
          </a:p>
        </p:txBody>
      </p:sp>
    </p:spTree>
    <p:extLst>
      <p:ext uri="{BB962C8B-B14F-4D97-AF65-F5344CB8AC3E}">
        <p14:creationId xmlns:p14="http://schemas.microsoft.com/office/powerpoint/2010/main" val="30121598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70CBA68-DBD3-4C5C-A071-B00ED8988F67}" type="slidenum">
              <a:rPr lang="zh-CN" altLang="en-US" smtClean="0"/>
              <a:t>11</a:t>
            </a:fld>
            <a:endParaRPr lang="zh-CN" altLang="en-US"/>
          </a:p>
        </p:txBody>
      </p:sp>
    </p:spTree>
    <p:extLst>
      <p:ext uri="{BB962C8B-B14F-4D97-AF65-F5344CB8AC3E}">
        <p14:creationId xmlns:p14="http://schemas.microsoft.com/office/powerpoint/2010/main" val="22349210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3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82631029"/>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D5D1FF-76EE-3FB8-C1D9-B5521E168DF6}"/>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7540065-0445-B67E-531C-334A40915EF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31D6925-95A5-088D-D277-2522FE7BE68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1D100D2-E055-5021-FAE1-41AAFC005BBD}"/>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0A05ADC-8207-4AB5-82F3-6E3ADB69E9D5}" type="datetimeFigureOut">
              <a:rPr kumimoji="0" lang="zh-CN" altLang="en-US" sz="1200" b="0" i="0" u="none" strike="noStrike" kern="1200" cap="none" spc="0" normalizeH="0" baseline="0" noProof="0" smtClean="0">
                <a:ln>
                  <a:noFill/>
                </a:ln>
                <a:solidFill>
                  <a:prstClr val="black">
                    <a:tint val="75000"/>
                  </a:prstClr>
                </a:solidFill>
                <a:effectLst/>
                <a:uLnTx/>
                <a:uFillTx/>
                <a:latin typeface="Helvetica"/>
                <a:ea typeface="等线"/>
                <a:cs typeface="+mn-cs"/>
              </a:rPr>
              <a:pPr marL="0" marR="0" lvl="0" indent="0" algn="l" defTabSz="914400" rtl="0" eaLnBrk="1" fontAlgn="auto" latinLnBrk="0" hangingPunct="1">
                <a:lnSpc>
                  <a:spcPct val="100000"/>
                </a:lnSpc>
                <a:spcBef>
                  <a:spcPts val="0"/>
                </a:spcBef>
                <a:spcAft>
                  <a:spcPts val="0"/>
                </a:spcAft>
                <a:buClrTx/>
                <a:buSzTx/>
                <a:buFontTx/>
                <a:buNone/>
                <a:tabLst/>
                <a:defRPr/>
              </a:pPr>
              <a:t>2024/4/28</a:t>
            </a:fld>
            <a:endParaRPr kumimoji="0" lang="zh-CN" altLang="en-US" sz="1200" b="0" i="0" u="none" strike="noStrike" kern="1200" cap="none" spc="0" normalizeH="0" baseline="0" noProof="0">
              <a:ln>
                <a:noFill/>
              </a:ln>
              <a:solidFill>
                <a:prstClr val="black">
                  <a:tint val="75000"/>
                </a:prstClr>
              </a:solidFill>
              <a:effectLst/>
              <a:uLnTx/>
              <a:uFillTx/>
              <a:latin typeface="Helvetica"/>
              <a:ea typeface="等线"/>
              <a:cs typeface="+mn-cs"/>
            </a:endParaRPr>
          </a:p>
        </p:txBody>
      </p:sp>
      <p:sp>
        <p:nvSpPr>
          <p:cNvPr id="6" name="页脚占位符 5">
            <a:extLst>
              <a:ext uri="{FF2B5EF4-FFF2-40B4-BE49-F238E27FC236}">
                <a16:creationId xmlns:a16="http://schemas.microsoft.com/office/drawing/2014/main" id="{EA4354BC-8695-0C7C-9AB2-9AAF6CD4860A}"/>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Helvetica"/>
              <a:ea typeface="等线"/>
              <a:cs typeface="+mn-cs"/>
            </a:endParaRPr>
          </a:p>
        </p:txBody>
      </p:sp>
      <p:sp>
        <p:nvSpPr>
          <p:cNvPr id="7" name="灯片编号占位符 6">
            <a:extLst>
              <a:ext uri="{FF2B5EF4-FFF2-40B4-BE49-F238E27FC236}">
                <a16:creationId xmlns:a16="http://schemas.microsoft.com/office/drawing/2014/main" id="{135B11E0-D1FF-5870-1E1E-083BE2B5B905}"/>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0807D2-9EC8-4031-98A0-A3E9A902D526}" type="slidenum">
              <a:rPr kumimoji="0" lang="zh-CN" altLang="en-US" sz="1200" b="0" i="0" u="none" strike="noStrike" kern="1200" cap="none" spc="0" normalizeH="0" baseline="0" noProof="0" smtClean="0">
                <a:ln>
                  <a:noFill/>
                </a:ln>
                <a:solidFill>
                  <a:prstClr val="black">
                    <a:tint val="75000"/>
                  </a:prstClr>
                </a:solidFill>
                <a:effectLst/>
                <a:uLnTx/>
                <a:uFillTx/>
                <a:latin typeface="Helvetica"/>
                <a:ea typeface="等线"/>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Helvetica"/>
              <a:ea typeface="等线"/>
              <a:cs typeface="+mn-cs"/>
            </a:endParaRPr>
          </a:p>
        </p:txBody>
      </p:sp>
    </p:spTree>
    <p:extLst>
      <p:ext uri="{BB962C8B-B14F-4D97-AF65-F5344CB8AC3E}">
        <p14:creationId xmlns:p14="http://schemas.microsoft.com/office/powerpoint/2010/main" val="10422271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561870-79E5-5AF2-582F-086960A3E102}"/>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77C0C9C-B1E0-067A-5098-7E411AE6649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BC863C3D-7D36-5071-9D30-7D3C2E865BE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B5EBD54-47B0-9BA4-A2C4-31E0BF1F83D2}"/>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0A05ADC-8207-4AB5-82F3-6E3ADB69E9D5}" type="datetimeFigureOut">
              <a:rPr kumimoji="0" lang="zh-CN" altLang="en-US" sz="1200" b="0" i="0" u="none" strike="noStrike" kern="1200" cap="none" spc="0" normalizeH="0" baseline="0" noProof="0" smtClean="0">
                <a:ln>
                  <a:noFill/>
                </a:ln>
                <a:solidFill>
                  <a:prstClr val="black">
                    <a:tint val="75000"/>
                  </a:prstClr>
                </a:solidFill>
                <a:effectLst/>
                <a:uLnTx/>
                <a:uFillTx/>
                <a:latin typeface="Helvetica"/>
                <a:ea typeface="等线"/>
                <a:cs typeface="+mn-cs"/>
              </a:rPr>
              <a:pPr marL="0" marR="0" lvl="0" indent="0" algn="l" defTabSz="914400" rtl="0" eaLnBrk="1" fontAlgn="auto" latinLnBrk="0" hangingPunct="1">
                <a:lnSpc>
                  <a:spcPct val="100000"/>
                </a:lnSpc>
                <a:spcBef>
                  <a:spcPts val="0"/>
                </a:spcBef>
                <a:spcAft>
                  <a:spcPts val="0"/>
                </a:spcAft>
                <a:buClrTx/>
                <a:buSzTx/>
                <a:buFontTx/>
                <a:buNone/>
                <a:tabLst/>
                <a:defRPr/>
              </a:pPr>
              <a:t>2024/4/28</a:t>
            </a:fld>
            <a:endParaRPr kumimoji="0" lang="zh-CN" altLang="en-US" sz="1200" b="0" i="0" u="none" strike="noStrike" kern="1200" cap="none" spc="0" normalizeH="0" baseline="0" noProof="0">
              <a:ln>
                <a:noFill/>
              </a:ln>
              <a:solidFill>
                <a:prstClr val="black">
                  <a:tint val="75000"/>
                </a:prstClr>
              </a:solidFill>
              <a:effectLst/>
              <a:uLnTx/>
              <a:uFillTx/>
              <a:latin typeface="Helvetica"/>
              <a:ea typeface="等线"/>
              <a:cs typeface="+mn-cs"/>
            </a:endParaRPr>
          </a:p>
        </p:txBody>
      </p:sp>
      <p:sp>
        <p:nvSpPr>
          <p:cNvPr id="6" name="页脚占位符 5">
            <a:extLst>
              <a:ext uri="{FF2B5EF4-FFF2-40B4-BE49-F238E27FC236}">
                <a16:creationId xmlns:a16="http://schemas.microsoft.com/office/drawing/2014/main" id="{8F149029-B3D7-BAA5-941E-1F7AF162DB8E}"/>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Helvetica"/>
              <a:ea typeface="等线"/>
              <a:cs typeface="+mn-cs"/>
            </a:endParaRPr>
          </a:p>
        </p:txBody>
      </p:sp>
      <p:sp>
        <p:nvSpPr>
          <p:cNvPr id="7" name="灯片编号占位符 6">
            <a:extLst>
              <a:ext uri="{FF2B5EF4-FFF2-40B4-BE49-F238E27FC236}">
                <a16:creationId xmlns:a16="http://schemas.microsoft.com/office/drawing/2014/main" id="{1E73988C-475E-EEC8-CF0C-E3D791DF222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0807D2-9EC8-4031-98A0-A3E9A902D526}" type="slidenum">
              <a:rPr kumimoji="0" lang="zh-CN" altLang="en-US" sz="1200" b="0" i="0" u="none" strike="noStrike" kern="1200" cap="none" spc="0" normalizeH="0" baseline="0" noProof="0" smtClean="0">
                <a:ln>
                  <a:noFill/>
                </a:ln>
                <a:solidFill>
                  <a:prstClr val="black">
                    <a:tint val="75000"/>
                  </a:prstClr>
                </a:solidFill>
                <a:effectLst/>
                <a:uLnTx/>
                <a:uFillTx/>
                <a:latin typeface="Helvetica"/>
                <a:ea typeface="等线"/>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Helvetica"/>
              <a:ea typeface="等线"/>
              <a:cs typeface="+mn-cs"/>
            </a:endParaRPr>
          </a:p>
        </p:txBody>
      </p:sp>
    </p:spTree>
    <p:extLst>
      <p:ext uri="{BB962C8B-B14F-4D97-AF65-F5344CB8AC3E}">
        <p14:creationId xmlns:p14="http://schemas.microsoft.com/office/powerpoint/2010/main" val="36364403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79E1E0-866F-CC0E-785C-8F227C84E15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25C2DFB-7844-9D95-E980-1C233D27637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B5CABBE-FBA3-BDFC-B17A-F32EAF4A655E}"/>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0A05ADC-8207-4AB5-82F3-6E3ADB69E9D5}" type="datetimeFigureOut">
              <a:rPr kumimoji="0" lang="zh-CN" altLang="en-US" sz="1200" b="0" i="0" u="none" strike="noStrike" kern="1200" cap="none" spc="0" normalizeH="0" baseline="0" noProof="0" smtClean="0">
                <a:ln>
                  <a:noFill/>
                </a:ln>
                <a:solidFill>
                  <a:prstClr val="black">
                    <a:tint val="75000"/>
                  </a:prstClr>
                </a:solidFill>
                <a:effectLst/>
                <a:uLnTx/>
                <a:uFillTx/>
                <a:latin typeface="Helvetica"/>
                <a:ea typeface="等线"/>
                <a:cs typeface="+mn-cs"/>
              </a:rPr>
              <a:pPr marL="0" marR="0" lvl="0" indent="0" algn="l" defTabSz="914400" rtl="0" eaLnBrk="1" fontAlgn="auto" latinLnBrk="0" hangingPunct="1">
                <a:lnSpc>
                  <a:spcPct val="100000"/>
                </a:lnSpc>
                <a:spcBef>
                  <a:spcPts val="0"/>
                </a:spcBef>
                <a:spcAft>
                  <a:spcPts val="0"/>
                </a:spcAft>
                <a:buClrTx/>
                <a:buSzTx/>
                <a:buFontTx/>
                <a:buNone/>
                <a:tabLst/>
                <a:defRPr/>
              </a:pPr>
              <a:t>2024/4/28</a:t>
            </a:fld>
            <a:endParaRPr kumimoji="0" lang="zh-CN" altLang="en-US" sz="1200" b="0" i="0" u="none" strike="noStrike" kern="1200" cap="none" spc="0" normalizeH="0" baseline="0" noProof="0">
              <a:ln>
                <a:noFill/>
              </a:ln>
              <a:solidFill>
                <a:prstClr val="black">
                  <a:tint val="75000"/>
                </a:prstClr>
              </a:solidFill>
              <a:effectLst/>
              <a:uLnTx/>
              <a:uFillTx/>
              <a:latin typeface="Helvetica"/>
              <a:ea typeface="等线"/>
              <a:cs typeface="+mn-cs"/>
            </a:endParaRPr>
          </a:p>
        </p:txBody>
      </p:sp>
      <p:sp>
        <p:nvSpPr>
          <p:cNvPr id="5" name="页脚占位符 4">
            <a:extLst>
              <a:ext uri="{FF2B5EF4-FFF2-40B4-BE49-F238E27FC236}">
                <a16:creationId xmlns:a16="http://schemas.microsoft.com/office/drawing/2014/main" id="{2502423A-3FFF-6AEC-83C4-63762DB136C3}"/>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Helvetica"/>
              <a:ea typeface="等线"/>
              <a:cs typeface="+mn-cs"/>
            </a:endParaRPr>
          </a:p>
        </p:txBody>
      </p:sp>
      <p:sp>
        <p:nvSpPr>
          <p:cNvPr id="6" name="灯片编号占位符 5">
            <a:extLst>
              <a:ext uri="{FF2B5EF4-FFF2-40B4-BE49-F238E27FC236}">
                <a16:creationId xmlns:a16="http://schemas.microsoft.com/office/drawing/2014/main" id="{4BC6E932-C686-CF26-3BC8-51C51366E21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0807D2-9EC8-4031-98A0-A3E9A902D526}" type="slidenum">
              <a:rPr kumimoji="0" lang="zh-CN" altLang="en-US" sz="1200" b="0" i="0" u="none" strike="noStrike" kern="1200" cap="none" spc="0" normalizeH="0" baseline="0" noProof="0" smtClean="0">
                <a:ln>
                  <a:noFill/>
                </a:ln>
                <a:solidFill>
                  <a:prstClr val="black">
                    <a:tint val="75000"/>
                  </a:prstClr>
                </a:solidFill>
                <a:effectLst/>
                <a:uLnTx/>
                <a:uFillTx/>
                <a:latin typeface="Helvetica"/>
                <a:ea typeface="等线"/>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Helvetica"/>
              <a:ea typeface="等线"/>
              <a:cs typeface="+mn-cs"/>
            </a:endParaRPr>
          </a:p>
        </p:txBody>
      </p:sp>
    </p:spTree>
    <p:extLst>
      <p:ext uri="{BB962C8B-B14F-4D97-AF65-F5344CB8AC3E}">
        <p14:creationId xmlns:p14="http://schemas.microsoft.com/office/powerpoint/2010/main" val="35222828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2EF0849-477E-D6D2-8BF0-0E6E65F6D38B}"/>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217239D-357C-955A-7EFF-28B1563A39AA}"/>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3DCC37E-85CB-093D-3253-C667BA57BE37}"/>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0A05ADC-8207-4AB5-82F3-6E3ADB69E9D5}" type="datetimeFigureOut">
              <a:rPr kumimoji="0" lang="zh-CN" altLang="en-US" sz="1200" b="0" i="0" u="none" strike="noStrike" kern="1200" cap="none" spc="0" normalizeH="0" baseline="0" noProof="0" smtClean="0">
                <a:ln>
                  <a:noFill/>
                </a:ln>
                <a:solidFill>
                  <a:prstClr val="black">
                    <a:tint val="75000"/>
                  </a:prstClr>
                </a:solidFill>
                <a:effectLst/>
                <a:uLnTx/>
                <a:uFillTx/>
                <a:latin typeface="Helvetica"/>
                <a:ea typeface="等线"/>
                <a:cs typeface="+mn-cs"/>
              </a:rPr>
              <a:pPr marL="0" marR="0" lvl="0" indent="0" algn="l" defTabSz="914400" rtl="0" eaLnBrk="1" fontAlgn="auto" latinLnBrk="0" hangingPunct="1">
                <a:lnSpc>
                  <a:spcPct val="100000"/>
                </a:lnSpc>
                <a:spcBef>
                  <a:spcPts val="0"/>
                </a:spcBef>
                <a:spcAft>
                  <a:spcPts val="0"/>
                </a:spcAft>
                <a:buClrTx/>
                <a:buSzTx/>
                <a:buFontTx/>
                <a:buNone/>
                <a:tabLst/>
                <a:defRPr/>
              </a:pPr>
              <a:t>2024/4/28</a:t>
            </a:fld>
            <a:endParaRPr kumimoji="0" lang="zh-CN" altLang="en-US" sz="1200" b="0" i="0" u="none" strike="noStrike" kern="1200" cap="none" spc="0" normalizeH="0" baseline="0" noProof="0">
              <a:ln>
                <a:noFill/>
              </a:ln>
              <a:solidFill>
                <a:prstClr val="black">
                  <a:tint val="75000"/>
                </a:prstClr>
              </a:solidFill>
              <a:effectLst/>
              <a:uLnTx/>
              <a:uFillTx/>
              <a:latin typeface="Helvetica"/>
              <a:ea typeface="等线"/>
              <a:cs typeface="+mn-cs"/>
            </a:endParaRPr>
          </a:p>
        </p:txBody>
      </p:sp>
      <p:sp>
        <p:nvSpPr>
          <p:cNvPr id="5" name="页脚占位符 4">
            <a:extLst>
              <a:ext uri="{FF2B5EF4-FFF2-40B4-BE49-F238E27FC236}">
                <a16:creationId xmlns:a16="http://schemas.microsoft.com/office/drawing/2014/main" id="{22A72901-8CF3-E48C-39DA-4377A5DD9904}"/>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Helvetica"/>
              <a:ea typeface="等线"/>
              <a:cs typeface="+mn-cs"/>
            </a:endParaRPr>
          </a:p>
        </p:txBody>
      </p:sp>
      <p:sp>
        <p:nvSpPr>
          <p:cNvPr id="6" name="灯片编号占位符 5">
            <a:extLst>
              <a:ext uri="{FF2B5EF4-FFF2-40B4-BE49-F238E27FC236}">
                <a16:creationId xmlns:a16="http://schemas.microsoft.com/office/drawing/2014/main" id="{842E2A16-0813-6BB6-C40A-A6251AC68E1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0807D2-9EC8-4031-98A0-A3E9A902D526}" type="slidenum">
              <a:rPr kumimoji="0" lang="zh-CN" altLang="en-US" sz="1200" b="0" i="0" u="none" strike="noStrike" kern="1200" cap="none" spc="0" normalizeH="0" baseline="0" noProof="0" smtClean="0">
                <a:ln>
                  <a:noFill/>
                </a:ln>
                <a:solidFill>
                  <a:prstClr val="black">
                    <a:tint val="75000"/>
                  </a:prstClr>
                </a:solidFill>
                <a:effectLst/>
                <a:uLnTx/>
                <a:uFillTx/>
                <a:latin typeface="Helvetica"/>
                <a:ea typeface="等线"/>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Helvetica"/>
              <a:ea typeface="等线"/>
              <a:cs typeface="+mn-cs"/>
            </a:endParaRPr>
          </a:p>
        </p:txBody>
      </p:sp>
    </p:spTree>
    <p:extLst>
      <p:ext uri="{BB962C8B-B14F-4D97-AF65-F5344CB8AC3E}">
        <p14:creationId xmlns:p14="http://schemas.microsoft.com/office/powerpoint/2010/main" val="37116894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7978CA4-66D1-4640-C4F2-F50CAA9A366A}"/>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61EC959-823E-6522-66A3-EA406B17C18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DE0A909-7147-230F-5597-B8A22AD7F9F8}"/>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0A05ADC-8207-4AB5-82F3-6E3ADB69E9D5}" type="datetimeFigureOut">
              <a:rPr kumimoji="0" lang="zh-CN" altLang="en-US" sz="1200" b="0" i="0" u="none" strike="noStrike" kern="1200" cap="none" spc="0" normalizeH="0" baseline="0" noProof="0" smtClean="0">
                <a:ln>
                  <a:noFill/>
                </a:ln>
                <a:solidFill>
                  <a:prstClr val="black">
                    <a:tint val="75000"/>
                  </a:prstClr>
                </a:solidFill>
                <a:effectLst/>
                <a:uLnTx/>
                <a:uFillTx/>
                <a:latin typeface="Helvetica"/>
                <a:ea typeface="等线"/>
                <a:cs typeface="+mn-cs"/>
              </a:rPr>
              <a:pPr marL="0" marR="0" lvl="0" indent="0" algn="l" defTabSz="914400" rtl="0" eaLnBrk="1" fontAlgn="auto" latinLnBrk="0" hangingPunct="1">
                <a:lnSpc>
                  <a:spcPct val="100000"/>
                </a:lnSpc>
                <a:spcBef>
                  <a:spcPts val="0"/>
                </a:spcBef>
                <a:spcAft>
                  <a:spcPts val="0"/>
                </a:spcAft>
                <a:buClrTx/>
                <a:buSzTx/>
                <a:buFontTx/>
                <a:buNone/>
                <a:tabLst/>
                <a:defRPr/>
              </a:pPr>
              <a:t>2024/4/28</a:t>
            </a:fld>
            <a:endParaRPr kumimoji="0" lang="zh-CN" altLang="en-US" sz="1200" b="0" i="0" u="none" strike="noStrike" kern="1200" cap="none" spc="0" normalizeH="0" baseline="0" noProof="0">
              <a:ln>
                <a:noFill/>
              </a:ln>
              <a:solidFill>
                <a:prstClr val="black">
                  <a:tint val="75000"/>
                </a:prstClr>
              </a:solidFill>
              <a:effectLst/>
              <a:uLnTx/>
              <a:uFillTx/>
              <a:latin typeface="Helvetica"/>
              <a:ea typeface="等线"/>
              <a:cs typeface="+mn-cs"/>
            </a:endParaRPr>
          </a:p>
        </p:txBody>
      </p:sp>
      <p:sp>
        <p:nvSpPr>
          <p:cNvPr id="5" name="页脚占位符 4">
            <a:extLst>
              <a:ext uri="{FF2B5EF4-FFF2-40B4-BE49-F238E27FC236}">
                <a16:creationId xmlns:a16="http://schemas.microsoft.com/office/drawing/2014/main" id="{4FA1B696-4B33-F47F-8B34-4A6611D0B6B3}"/>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Helvetica"/>
              <a:ea typeface="等线"/>
              <a:cs typeface="+mn-cs"/>
            </a:endParaRPr>
          </a:p>
        </p:txBody>
      </p:sp>
      <p:sp>
        <p:nvSpPr>
          <p:cNvPr id="6" name="灯片编号占位符 5">
            <a:extLst>
              <a:ext uri="{FF2B5EF4-FFF2-40B4-BE49-F238E27FC236}">
                <a16:creationId xmlns:a16="http://schemas.microsoft.com/office/drawing/2014/main" id="{D7013D5F-C794-EFD1-5A7C-7AE1BAFF3EC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0807D2-9EC8-4031-98A0-A3E9A902D526}" type="slidenum">
              <a:rPr kumimoji="0" lang="zh-CN" altLang="en-US" sz="1200" b="0" i="0" u="none" strike="noStrike" kern="1200" cap="none" spc="0" normalizeH="0" baseline="0" noProof="0" smtClean="0">
                <a:ln>
                  <a:noFill/>
                </a:ln>
                <a:solidFill>
                  <a:prstClr val="black">
                    <a:tint val="75000"/>
                  </a:prstClr>
                </a:solidFill>
                <a:effectLst/>
                <a:uLnTx/>
                <a:uFillTx/>
                <a:latin typeface="Helvetica"/>
                <a:ea typeface="等线"/>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Helvetica"/>
              <a:ea typeface="等线"/>
              <a:cs typeface="+mn-cs"/>
            </a:endParaRPr>
          </a:p>
        </p:txBody>
      </p:sp>
    </p:spTree>
    <p:extLst>
      <p:ext uri="{BB962C8B-B14F-4D97-AF65-F5344CB8AC3E}">
        <p14:creationId xmlns:p14="http://schemas.microsoft.com/office/powerpoint/2010/main" val="13335782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94643356"/>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FBAF44-4781-4339-3299-1FEC1308366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93BB5AC-90BA-C7B4-DD10-7A77F6CFFD3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1C1E864-E22B-592C-0DC3-1DC4ECD838C6}"/>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0A05ADC-8207-4AB5-82F3-6E3ADB69E9D5}" type="datetimeFigureOut">
              <a:rPr kumimoji="0" lang="zh-CN" altLang="en-US" sz="1200" b="0" i="0" u="none" strike="noStrike" kern="1200" cap="none" spc="0" normalizeH="0" baseline="0" noProof="0" smtClean="0">
                <a:ln>
                  <a:noFill/>
                </a:ln>
                <a:solidFill>
                  <a:prstClr val="black">
                    <a:tint val="75000"/>
                  </a:prstClr>
                </a:solidFill>
                <a:effectLst/>
                <a:uLnTx/>
                <a:uFillTx/>
                <a:latin typeface="Helvetica"/>
                <a:ea typeface="等线"/>
                <a:cs typeface="+mn-cs"/>
              </a:rPr>
              <a:pPr marL="0" marR="0" lvl="0" indent="0" algn="l" defTabSz="914400" rtl="0" eaLnBrk="1" fontAlgn="auto" latinLnBrk="0" hangingPunct="1">
                <a:lnSpc>
                  <a:spcPct val="100000"/>
                </a:lnSpc>
                <a:spcBef>
                  <a:spcPts val="0"/>
                </a:spcBef>
                <a:spcAft>
                  <a:spcPts val="0"/>
                </a:spcAft>
                <a:buClrTx/>
                <a:buSzTx/>
                <a:buFontTx/>
                <a:buNone/>
                <a:tabLst/>
                <a:defRPr/>
              </a:pPr>
              <a:t>2024/4/28</a:t>
            </a:fld>
            <a:endParaRPr kumimoji="0" lang="zh-CN" altLang="en-US" sz="1200" b="0" i="0" u="none" strike="noStrike" kern="1200" cap="none" spc="0" normalizeH="0" baseline="0" noProof="0">
              <a:ln>
                <a:noFill/>
              </a:ln>
              <a:solidFill>
                <a:prstClr val="black">
                  <a:tint val="75000"/>
                </a:prstClr>
              </a:solidFill>
              <a:effectLst/>
              <a:uLnTx/>
              <a:uFillTx/>
              <a:latin typeface="Helvetica"/>
              <a:ea typeface="等线"/>
              <a:cs typeface="+mn-cs"/>
            </a:endParaRPr>
          </a:p>
        </p:txBody>
      </p:sp>
      <p:sp>
        <p:nvSpPr>
          <p:cNvPr id="5" name="页脚占位符 4">
            <a:extLst>
              <a:ext uri="{FF2B5EF4-FFF2-40B4-BE49-F238E27FC236}">
                <a16:creationId xmlns:a16="http://schemas.microsoft.com/office/drawing/2014/main" id="{D75E65E5-7DBC-D767-C9EC-59EF9E3906F4}"/>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Helvetica"/>
              <a:ea typeface="等线"/>
              <a:cs typeface="+mn-cs"/>
            </a:endParaRPr>
          </a:p>
        </p:txBody>
      </p:sp>
      <p:sp>
        <p:nvSpPr>
          <p:cNvPr id="6" name="灯片编号占位符 5">
            <a:extLst>
              <a:ext uri="{FF2B5EF4-FFF2-40B4-BE49-F238E27FC236}">
                <a16:creationId xmlns:a16="http://schemas.microsoft.com/office/drawing/2014/main" id="{53553554-19CA-ABC7-E8BB-6DF7879E9A7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0807D2-9EC8-4031-98A0-A3E9A902D526}" type="slidenum">
              <a:rPr kumimoji="0" lang="zh-CN" altLang="en-US" sz="1200" b="0" i="0" u="none" strike="noStrike" kern="1200" cap="none" spc="0" normalizeH="0" baseline="0" noProof="0" smtClean="0">
                <a:ln>
                  <a:noFill/>
                </a:ln>
                <a:solidFill>
                  <a:prstClr val="black">
                    <a:tint val="75000"/>
                  </a:prstClr>
                </a:solidFill>
                <a:effectLst/>
                <a:uLnTx/>
                <a:uFillTx/>
                <a:latin typeface="Helvetica"/>
                <a:ea typeface="等线"/>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Helvetica"/>
              <a:ea typeface="等线"/>
              <a:cs typeface="+mn-cs"/>
            </a:endParaRPr>
          </a:p>
        </p:txBody>
      </p:sp>
    </p:spTree>
    <p:extLst>
      <p:ext uri="{BB962C8B-B14F-4D97-AF65-F5344CB8AC3E}">
        <p14:creationId xmlns:p14="http://schemas.microsoft.com/office/powerpoint/2010/main" val="20090516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DA1766-3F72-A236-C98C-E28872AC99FC}"/>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2D6B93-0565-6DED-459C-046A0192BE9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0367A7A-7294-B552-45FD-E731D3DD97EA}"/>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0A05ADC-8207-4AB5-82F3-6E3ADB69E9D5}" type="datetimeFigureOut">
              <a:rPr kumimoji="0" lang="zh-CN" altLang="en-US" sz="1200" b="0" i="0" u="none" strike="noStrike" kern="1200" cap="none" spc="0" normalizeH="0" baseline="0" noProof="0" smtClean="0">
                <a:ln>
                  <a:noFill/>
                </a:ln>
                <a:solidFill>
                  <a:prstClr val="black">
                    <a:tint val="75000"/>
                  </a:prstClr>
                </a:solidFill>
                <a:effectLst/>
                <a:uLnTx/>
                <a:uFillTx/>
                <a:latin typeface="Helvetica"/>
                <a:ea typeface="等线"/>
                <a:cs typeface="+mn-cs"/>
              </a:rPr>
              <a:pPr marL="0" marR="0" lvl="0" indent="0" algn="l" defTabSz="914400" rtl="0" eaLnBrk="1" fontAlgn="auto" latinLnBrk="0" hangingPunct="1">
                <a:lnSpc>
                  <a:spcPct val="100000"/>
                </a:lnSpc>
                <a:spcBef>
                  <a:spcPts val="0"/>
                </a:spcBef>
                <a:spcAft>
                  <a:spcPts val="0"/>
                </a:spcAft>
                <a:buClrTx/>
                <a:buSzTx/>
                <a:buFontTx/>
                <a:buNone/>
                <a:tabLst/>
                <a:defRPr/>
              </a:pPr>
              <a:t>2024/4/28</a:t>
            </a:fld>
            <a:endParaRPr kumimoji="0" lang="zh-CN" altLang="en-US" sz="1200" b="0" i="0" u="none" strike="noStrike" kern="1200" cap="none" spc="0" normalizeH="0" baseline="0" noProof="0">
              <a:ln>
                <a:noFill/>
              </a:ln>
              <a:solidFill>
                <a:prstClr val="black">
                  <a:tint val="75000"/>
                </a:prstClr>
              </a:solidFill>
              <a:effectLst/>
              <a:uLnTx/>
              <a:uFillTx/>
              <a:latin typeface="Helvetica"/>
              <a:ea typeface="等线"/>
              <a:cs typeface="+mn-cs"/>
            </a:endParaRPr>
          </a:p>
        </p:txBody>
      </p:sp>
      <p:sp>
        <p:nvSpPr>
          <p:cNvPr id="5" name="页脚占位符 4">
            <a:extLst>
              <a:ext uri="{FF2B5EF4-FFF2-40B4-BE49-F238E27FC236}">
                <a16:creationId xmlns:a16="http://schemas.microsoft.com/office/drawing/2014/main" id="{AE801E67-AA86-39F0-A11B-473E4B37C1D9}"/>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Helvetica"/>
              <a:ea typeface="等线"/>
              <a:cs typeface="+mn-cs"/>
            </a:endParaRPr>
          </a:p>
        </p:txBody>
      </p:sp>
      <p:sp>
        <p:nvSpPr>
          <p:cNvPr id="6" name="灯片编号占位符 5">
            <a:extLst>
              <a:ext uri="{FF2B5EF4-FFF2-40B4-BE49-F238E27FC236}">
                <a16:creationId xmlns:a16="http://schemas.microsoft.com/office/drawing/2014/main" id="{ADB4B4FC-3290-0293-FEE4-FD2133E2562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0807D2-9EC8-4031-98A0-A3E9A902D526}" type="slidenum">
              <a:rPr kumimoji="0" lang="zh-CN" altLang="en-US" sz="1200" b="0" i="0" u="none" strike="noStrike" kern="1200" cap="none" spc="0" normalizeH="0" baseline="0" noProof="0" smtClean="0">
                <a:ln>
                  <a:noFill/>
                </a:ln>
                <a:solidFill>
                  <a:prstClr val="black">
                    <a:tint val="75000"/>
                  </a:prstClr>
                </a:solidFill>
                <a:effectLst/>
                <a:uLnTx/>
                <a:uFillTx/>
                <a:latin typeface="Helvetica"/>
                <a:ea typeface="等线"/>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Helvetica"/>
              <a:ea typeface="等线"/>
              <a:cs typeface="+mn-cs"/>
            </a:endParaRPr>
          </a:p>
        </p:txBody>
      </p:sp>
    </p:spTree>
    <p:extLst>
      <p:ext uri="{BB962C8B-B14F-4D97-AF65-F5344CB8AC3E}">
        <p14:creationId xmlns:p14="http://schemas.microsoft.com/office/powerpoint/2010/main" val="16147727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339042-7D9A-5FC3-1464-2D7671B3E0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ACCD0A4-C3BB-582E-44C7-EF2A72CADBE4}"/>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C60F505-EA83-1E30-A6B4-F718F9288AE3}"/>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7BD94F8-92E6-1D80-680A-AF57654218F8}"/>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0A05ADC-8207-4AB5-82F3-6E3ADB69E9D5}" type="datetimeFigureOut">
              <a:rPr kumimoji="0" lang="zh-CN" altLang="en-US" sz="1200" b="0" i="0" u="none" strike="noStrike" kern="1200" cap="none" spc="0" normalizeH="0" baseline="0" noProof="0" smtClean="0">
                <a:ln>
                  <a:noFill/>
                </a:ln>
                <a:solidFill>
                  <a:prstClr val="black">
                    <a:tint val="75000"/>
                  </a:prstClr>
                </a:solidFill>
                <a:effectLst/>
                <a:uLnTx/>
                <a:uFillTx/>
                <a:latin typeface="Helvetica"/>
                <a:ea typeface="等线"/>
                <a:cs typeface="+mn-cs"/>
              </a:rPr>
              <a:pPr marL="0" marR="0" lvl="0" indent="0" algn="l" defTabSz="914400" rtl="0" eaLnBrk="1" fontAlgn="auto" latinLnBrk="0" hangingPunct="1">
                <a:lnSpc>
                  <a:spcPct val="100000"/>
                </a:lnSpc>
                <a:spcBef>
                  <a:spcPts val="0"/>
                </a:spcBef>
                <a:spcAft>
                  <a:spcPts val="0"/>
                </a:spcAft>
                <a:buClrTx/>
                <a:buSzTx/>
                <a:buFontTx/>
                <a:buNone/>
                <a:tabLst/>
                <a:defRPr/>
              </a:pPr>
              <a:t>2024/4/28</a:t>
            </a:fld>
            <a:endParaRPr kumimoji="0" lang="zh-CN" altLang="en-US" sz="1200" b="0" i="0" u="none" strike="noStrike" kern="1200" cap="none" spc="0" normalizeH="0" baseline="0" noProof="0">
              <a:ln>
                <a:noFill/>
              </a:ln>
              <a:solidFill>
                <a:prstClr val="black">
                  <a:tint val="75000"/>
                </a:prstClr>
              </a:solidFill>
              <a:effectLst/>
              <a:uLnTx/>
              <a:uFillTx/>
              <a:latin typeface="Helvetica"/>
              <a:ea typeface="等线"/>
              <a:cs typeface="+mn-cs"/>
            </a:endParaRPr>
          </a:p>
        </p:txBody>
      </p:sp>
      <p:sp>
        <p:nvSpPr>
          <p:cNvPr id="6" name="页脚占位符 5">
            <a:extLst>
              <a:ext uri="{FF2B5EF4-FFF2-40B4-BE49-F238E27FC236}">
                <a16:creationId xmlns:a16="http://schemas.microsoft.com/office/drawing/2014/main" id="{72C76CEC-8134-F9E3-9FEC-7C42E31AC372}"/>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Helvetica"/>
              <a:ea typeface="等线"/>
              <a:cs typeface="+mn-cs"/>
            </a:endParaRPr>
          </a:p>
        </p:txBody>
      </p:sp>
      <p:sp>
        <p:nvSpPr>
          <p:cNvPr id="7" name="灯片编号占位符 6">
            <a:extLst>
              <a:ext uri="{FF2B5EF4-FFF2-40B4-BE49-F238E27FC236}">
                <a16:creationId xmlns:a16="http://schemas.microsoft.com/office/drawing/2014/main" id="{834DFE5D-8917-71D0-465B-3AFBE693C79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0807D2-9EC8-4031-98A0-A3E9A902D526}" type="slidenum">
              <a:rPr kumimoji="0" lang="zh-CN" altLang="en-US" sz="1200" b="0" i="0" u="none" strike="noStrike" kern="1200" cap="none" spc="0" normalizeH="0" baseline="0" noProof="0" smtClean="0">
                <a:ln>
                  <a:noFill/>
                </a:ln>
                <a:solidFill>
                  <a:prstClr val="black">
                    <a:tint val="75000"/>
                  </a:prstClr>
                </a:solidFill>
                <a:effectLst/>
                <a:uLnTx/>
                <a:uFillTx/>
                <a:latin typeface="Helvetica"/>
                <a:ea typeface="等线"/>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Helvetica"/>
              <a:ea typeface="等线"/>
              <a:cs typeface="+mn-cs"/>
            </a:endParaRPr>
          </a:p>
        </p:txBody>
      </p:sp>
    </p:spTree>
    <p:extLst>
      <p:ext uri="{BB962C8B-B14F-4D97-AF65-F5344CB8AC3E}">
        <p14:creationId xmlns:p14="http://schemas.microsoft.com/office/powerpoint/2010/main" val="28927967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AF12B2-4165-A33B-F300-CCACD11EA318}"/>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81FE404-032A-332E-86C1-4032997BF6C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902537D-C42E-A1AC-7E4D-95FC4B48C987}"/>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DD69907-25FE-A2A7-4537-D99FFAE3597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C210ABB-E1A7-B0B9-581A-7CF27F1C79E8}"/>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2CA5478-B9A1-20E6-45CC-DCCB44254518}"/>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0A05ADC-8207-4AB5-82F3-6E3ADB69E9D5}" type="datetimeFigureOut">
              <a:rPr kumimoji="0" lang="zh-CN" altLang="en-US" sz="1200" b="0" i="0" u="none" strike="noStrike" kern="1200" cap="none" spc="0" normalizeH="0" baseline="0" noProof="0" smtClean="0">
                <a:ln>
                  <a:noFill/>
                </a:ln>
                <a:solidFill>
                  <a:prstClr val="black">
                    <a:tint val="75000"/>
                  </a:prstClr>
                </a:solidFill>
                <a:effectLst/>
                <a:uLnTx/>
                <a:uFillTx/>
                <a:latin typeface="Helvetica"/>
                <a:ea typeface="等线"/>
                <a:cs typeface="+mn-cs"/>
              </a:rPr>
              <a:pPr marL="0" marR="0" lvl="0" indent="0" algn="l" defTabSz="914400" rtl="0" eaLnBrk="1" fontAlgn="auto" latinLnBrk="0" hangingPunct="1">
                <a:lnSpc>
                  <a:spcPct val="100000"/>
                </a:lnSpc>
                <a:spcBef>
                  <a:spcPts val="0"/>
                </a:spcBef>
                <a:spcAft>
                  <a:spcPts val="0"/>
                </a:spcAft>
                <a:buClrTx/>
                <a:buSzTx/>
                <a:buFontTx/>
                <a:buNone/>
                <a:tabLst/>
                <a:defRPr/>
              </a:pPr>
              <a:t>2024/4/28</a:t>
            </a:fld>
            <a:endParaRPr kumimoji="0" lang="zh-CN" altLang="en-US" sz="1200" b="0" i="0" u="none" strike="noStrike" kern="1200" cap="none" spc="0" normalizeH="0" baseline="0" noProof="0">
              <a:ln>
                <a:noFill/>
              </a:ln>
              <a:solidFill>
                <a:prstClr val="black">
                  <a:tint val="75000"/>
                </a:prstClr>
              </a:solidFill>
              <a:effectLst/>
              <a:uLnTx/>
              <a:uFillTx/>
              <a:latin typeface="Helvetica"/>
              <a:ea typeface="等线"/>
              <a:cs typeface="+mn-cs"/>
            </a:endParaRPr>
          </a:p>
        </p:txBody>
      </p:sp>
      <p:sp>
        <p:nvSpPr>
          <p:cNvPr id="8" name="页脚占位符 7">
            <a:extLst>
              <a:ext uri="{FF2B5EF4-FFF2-40B4-BE49-F238E27FC236}">
                <a16:creationId xmlns:a16="http://schemas.microsoft.com/office/drawing/2014/main" id="{BB5C9DB7-29E1-1711-8BA6-05C872744EA2}"/>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Helvetica"/>
              <a:ea typeface="等线"/>
              <a:cs typeface="+mn-cs"/>
            </a:endParaRPr>
          </a:p>
        </p:txBody>
      </p:sp>
      <p:sp>
        <p:nvSpPr>
          <p:cNvPr id="9" name="灯片编号占位符 8">
            <a:extLst>
              <a:ext uri="{FF2B5EF4-FFF2-40B4-BE49-F238E27FC236}">
                <a16:creationId xmlns:a16="http://schemas.microsoft.com/office/drawing/2014/main" id="{CF6E55C8-E61B-59FD-088B-A99E48A2BD1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0807D2-9EC8-4031-98A0-A3E9A902D526}" type="slidenum">
              <a:rPr kumimoji="0" lang="zh-CN" altLang="en-US" sz="1200" b="0" i="0" u="none" strike="noStrike" kern="1200" cap="none" spc="0" normalizeH="0" baseline="0" noProof="0" smtClean="0">
                <a:ln>
                  <a:noFill/>
                </a:ln>
                <a:solidFill>
                  <a:prstClr val="black">
                    <a:tint val="75000"/>
                  </a:prstClr>
                </a:solidFill>
                <a:effectLst/>
                <a:uLnTx/>
                <a:uFillTx/>
                <a:latin typeface="Helvetica"/>
                <a:ea typeface="等线"/>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Helvetica"/>
              <a:ea typeface="等线"/>
              <a:cs typeface="+mn-cs"/>
            </a:endParaRPr>
          </a:p>
        </p:txBody>
      </p:sp>
    </p:spTree>
    <p:extLst>
      <p:ext uri="{BB962C8B-B14F-4D97-AF65-F5344CB8AC3E}">
        <p14:creationId xmlns:p14="http://schemas.microsoft.com/office/powerpoint/2010/main" val="20221272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997EE0-F0B8-4E7C-0158-1253F1A9201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93AF168-6B77-16FD-2A0B-4DD4F015989E}"/>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0A05ADC-8207-4AB5-82F3-6E3ADB69E9D5}" type="datetimeFigureOut">
              <a:rPr kumimoji="0" lang="zh-CN" altLang="en-US" sz="1200" b="0" i="0" u="none" strike="noStrike" kern="1200" cap="none" spc="0" normalizeH="0" baseline="0" noProof="0" smtClean="0">
                <a:ln>
                  <a:noFill/>
                </a:ln>
                <a:solidFill>
                  <a:prstClr val="black">
                    <a:tint val="75000"/>
                  </a:prstClr>
                </a:solidFill>
                <a:effectLst/>
                <a:uLnTx/>
                <a:uFillTx/>
                <a:latin typeface="Helvetica"/>
                <a:ea typeface="等线"/>
                <a:cs typeface="+mn-cs"/>
              </a:rPr>
              <a:pPr marL="0" marR="0" lvl="0" indent="0" algn="l" defTabSz="914400" rtl="0" eaLnBrk="1" fontAlgn="auto" latinLnBrk="0" hangingPunct="1">
                <a:lnSpc>
                  <a:spcPct val="100000"/>
                </a:lnSpc>
                <a:spcBef>
                  <a:spcPts val="0"/>
                </a:spcBef>
                <a:spcAft>
                  <a:spcPts val="0"/>
                </a:spcAft>
                <a:buClrTx/>
                <a:buSzTx/>
                <a:buFontTx/>
                <a:buNone/>
                <a:tabLst/>
                <a:defRPr/>
              </a:pPr>
              <a:t>2024/4/28</a:t>
            </a:fld>
            <a:endParaRPr kumimoji="0" lang="zh-CN" altLang="en-US" sz="1200" b="0" i="0" u="none" strike="noStrike" kern="1200" cap="none" spc="0" normalizeH="0" baseline="0" noProof="0">
              <a:ln>
                <a:noFill/>
              </a:ln>
              <a:solidFill>
                <a:prstClr val="black">
                  <a:tint val="75000"/>
                </a:prstClr>
              </a:solidFill>
              <a:effectLst/>
              <a:uLnTx/>
              <a:uFillTx/>
              <a:latin typeface="Helvetica"/>
              <a:ea typeface="等线"/>
              <a:cs typeface="+mn-cs"/>
            </a:endParaRPr>
          </a:p>
        </p:txBody>
      </p:sp>
      <p:sp>
        <p:nvSpPr>
          <p:cNvPr id="4" name="页脚占位符 3">
            <a:extLst>
              <a:ext uri="{FF2B5EF4-FFF2-40B4-BE49-F238E27FC236}">
                <a16:creationId xmlns:a16="http://schemas.microsoft.com/office/drawing/2014/main" id="{4BF6EBB5-2788-4332-D827-B9035346246A}"/>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Helvetica"/>
              <a:ea typeface="等线"/>
              <a:cs typeface="+mn-cs"/>
            </a:endParaRPr>
          </a:p>
        </p:txBody>
      </p:sp>
      <p:sp>
        <p:nvSpPr>
          <p:cNvPr id="5" name="灯片编号占位符 4">
            <a:extLst>
              <a:ext uri="{FF2B5EF4-FFF2-40B4-BE49-F238E27FC236}">
                <a16:creationId xmlns:a16="http://schemas.microsoft.com/office/drawing/2014/main" id="{2691A8D5-FD97-35BF-C489-1D2BACDC994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0807D2-9EC8-4031-98A0-A3E9A902D526}" type="slidenum">
              <a:rPr kumimoji="0" lang="zh-CN" altLang="en-US" sz="1200" b="0" i="0" u="none" strike="noStrike" kern="1200" cap="none" spc="0" normalizeH="0" baseline="0" noProof="0" smtClean="0">
                <a:ln>
                  <a:noFill/>
                </a:ln>
                <a:solidFill>
                  <a:prstClr val="black">
                    <a:tint val="75000"/>
                  </a:prstClr>
                </a:solidFill>
                <a:effectLst/>
                <a:uLnTx/>
                <a:uFillTx/>
                <a:latin typeface="Helvetica"/>
                <a:ea typeface="等线"/>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Helvetica"/>
              <a:ea typeface="等线"/>
              <a:cs typeface="+mn-cs"/>
            </a:endParaRPr>
          </a:p>
        </p:txBody>
      </p:sp>
    </p:spTree>
    <p:extLst>
      <p:ext uri="{BB962C8B-B14F-4D97-AF65-F5344CB8AC3E}">
        <p14:creationId xmlns:p14="http://schemas.microsoft.com/office/powerpoint/2010/main" val="9641517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1728D7B-7321-B669-EBEA-FFE83F451BF8}"/>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0A05ADC-8207-4AB5-82F3-6E3ADB69E9D5}" type="datetimeFigureOut">
              <a:rPr kumimoji="0" lang="zh-CN" altLang="en-US" sz="1200" b="0" i="0" u="none" strike="noStrike" kern="1200" cap="none" spc="0" normalizeH="0" baseline="0" noProof="0" smtClean="0">
                <a:ln>
                  <a:noFill/>
                </a:ln>
                <a:solidFill>
                  <a:prstClr val="black">
                    <a:tint val="75000"/>
                  </a:prstClr>
                </a:solidFill>
                <a:effectLst/>
                <a:uLnTx/>
                <a:uFillTx/>
                <a:latin typeface="Helvetica"/>
                <a:ea typeface="等线"/>
                <a:cs typeface="+mn-cs"/>
              </a:rPr>
              <a:pPr marL="0" marR="0" lvl="0" indent="0" algn="l" defTabSz="914400" rtl="0" eaLnBrk="1" fontAlgn="auto" latinLnBrk="0" hangingPunct="1">
                <a:lnSpc>
                  <a:spcPct val="100000"/>
                </a:lnSpc>
                <a:spcBef>
                  <a:spcPts val="0"/>
                </a:spcBef>
                <a:spcAft>
                  <a:spcPts val="0"/>
                </a:spcAft>
                <a:buClrTx/>
                <a:buSzTx/>
                <a:buFontTx/>
                <a:buNone/>
                <a:tabLst/>
                <a:defRPr/>
              </a:pPr>
              <a:t>2024/4/28</a:t>
            </a:fld>
            <a:endParaRPr kumimoji="0" lang="zh-CN" altLang="en-US" sz="1200" b="0" i="0" u="none" strike="noStrike" kern="1200" cap="none" spc="0" normalizeH="0" baseline="0" noProof="0">
              <a:ln>
                <a:noFill/>
              </a:ln>
              <a:solidFill>
                <a:prstClr val="black">
                  <a:tint val="75000"/>
                </a:prstClr>
              </a:solidFill>
              <a:effectLst/>
              <a:uLnTx/>
              <a:uFillTx/>
              <a:latin typeface="Helvetica"/>
              <a:ea typeface="等线"/>
              <a:cs typeface="+mn-cs"/>
            </a:endParaRPr>
          </a:p>
        </p:txBody>
      </p:sp>
      <p:sp>
        <p:nvSpPr>
          <p:cNvPr id="3" name="页脚占位符 2">
            <a:extLst>
              <a:ext uri="{FF2B5EF4-FFF2-40B4-BE49-F238E27FC236}">
                <a16:creationId xmlns:a16="http://schemas.microsoft.com/office/drawing/2014/main" id="{8C89BDE0-6D5B-DD52-173D-C806DAC4A120}"/>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Helvetica"/>
              <a:ea typeface="等线"/>
              <a:cs typeface="+mn-cs"/>
            </a:endParaRPr>
          </a:p>
        </p:txBody>
      </p:sp>
      <p:sp>
        <p:nvSpPr>
          <p:cNvPr id="4" name="灯片编号占位符 3">
            <a:extLst>
              <a:ext uri="{FF2B5EF4-FFF2-40B4-BE49-F238E27FC236}">
                <a16:creationId xmlns:a16="http://schemas.microsoft.com/office/drawing/2014/main" id="{8133394B-2566-F397-C90A-7DA3CAD18EE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0807D2-9EC8-4031-98A0-A3E9A902D526}" type="slidenum">
              <a:rPr kumimoji="0" lang="zh-CN" altLang="en-US" sz="1200" b="0" i="0" u="none" strike="noStrike" kern="1200" cap="none" spc="0" normalizeH="0" baseline="0" noProof="0" smtClean="0">
                <a:ln>
                  <a:noFill/>
                </a:ln>
                <a:solidFill>
                  <a:prstClr val="black">
                    <a:tint val="75000"/>
                  </a:prstClr>
                </a:solidFill>
                <a:effectLst/>
                <a:uLnTx/>
                <a:uFillTx/>
                <a:latin typeface="Helvetica"/>
                <a:ea typeface="等线"/>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Helvetica"/>
              <a:ea typeface="等线"/>
              <a:cs typeface="+mn-cs"/>
            </a:endParaRPr>
          </a:p>
        </p:txBody>
      </p:sp>
    </p:spTree>
    <p:extLst>
      <p:ext uri="{BB962C8B-B14F-4D97-AF65-F5344CB8AC3E}">
        <p14:creationId xmlns:p14="http://schemas.microsoft.com/office/powerpoint/2010/main" val="25836830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DC890012-2061-4881-7482-9166C14F6AC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DA3E8B11-2731-BBA2-A5B9-8E9D52046C8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BF66164-D000-91FE-02EF-5CFBBE5F3A5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00A05ADC-8207-4AB5-82F3-6E3ADB69E9D5}" type="datetimeFigureOut">
              <a:rPr kumimoji="0" lang="zh-CN" altLang="en-US" sz="1200" b="0" i="0" u="none" strike="noStrike" kern="1200" cap="none" spc="0" normalizeH="0" baseline="0" noProof="0" smtClean="0">
                <a:ln>
                  <a:noFill/>
                </a:ln>
                <a:solidFill>
                  <a:prstClr val="black">
                    <a:tint val="75000"/>
                  </a:prstClr>
                </a:solidFill>
                <a:effectLst/>
                <a:uLnTx/>
                <a:uFillTx/>
                <a:latin typeface="Helvetica"/>
                <a:ea typeface="等线"/>
                <a:cs typeface="+mn-cs"/>
              </a:rPr>
              <a:pPr marL="0" marR="0" lvl="0" indent="0" algn="l" defTabSz="914400" rtl="0" eaLnBrk="1" fontAlgn="auto" latinLnBrk="0" hangingPunct="1">
                <a:lnSpc>
                  <a:spcPct val="100000"/>
                </a:lnSpc>
                <a:spcBef>
                  <a:spcPts val="0"/>
                </a:spcBef>
                <a:spcAft>
                  <a:spcPts val="0"/>
                </a:spcAft>
                <a:buClrTx/>
                <a:buSzTx/>
                <a:buFontTx/>
                <a:buNone/>
                <a:tabLst/>
                <a:defRPr/>
              </a:pPr>
              <a:t>2024/4/28</a:t>
            </a:fld>
            <a:endParaRPr kumimoji="0" lang="zh-CN" altLang="en-US" sz="1200" b="0" i="0" u="none" strike="noStrike" kern="1200" cap="none" spc="0" normalizeH="0" baseline="0" noProof="0">
              <a:ln>
                <a:noFill/>
              </a:ln>
              <a:solidFill>
                <a:prstClr val="black">
                  <a:tint val="75000"/>
                </a:prstClr>
              </a:solidFill>
              <a:effectLst/>
              <a:uLnTx/>
              <a:uFillTx/>
              <a:latin typeface="Helvetica"/>
              <a:ea typeface="等线"/>
              <a:cs typeface="+mn-cs"/>
            </a:endParaRPr>
          </a:p>
        </p:txBody>
      </p:sp>
      <p:sp>
        <p:nvSpPr>
          <p:cNvPr id="5" name="页脚占位符 4">
            <a:extLst>
              <a:ext uri="{FF2B5EF4-FFF2-40B4-BE49-F238E27FC236}">
                <a16:creationId xmlns:a16="http://schemas.microsoft.com/office/drawing/2014/main" id="{9DE4482C-4D58-8740-320E-4A4817B204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Helvetica"/>
              <a:ea typeface="等线"/>
              <a:cs typeface="+mn-cs"/>
            </a:endParaRPr>
          </a:p>
        </p:txBody>
      </p:sp>
      <p:sp>
        <p:nvSpPr>
          <p:cNvPr id="6" name="灯片编号占位符 5">
            <a:extLst>
              <a:ext uri="{FF2B5EF4-FFF2-40B4-BE49-F238E27FC236}">
                <a16:creationId xmlns:a16="http://schemas.microsoft.com/office/drawing/2014/main" id="{0B71A7E5-BA2F-5BD9-01A2-FC069576F96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4C0807D2-9EC8-4031-98A0-A3E9A902D526}" type="slidenum">
              <a:rPr kumimoji="0" lang="zh-CN" altLang="en-US" sz="1200" b="0" i="0" u="none" strike="noStrike" kern="1200" cap="none" spc="0" normalizeH="0" baseline="0" noProof="0" smtClean="0">
                <a:ln>
                  <a:noFill/>
                </a:ln>
                <a:solidFill>
                  <a:prstClr val="black">
                    <a:tint val="75000"/>
                  </a:prstClr>
                </a:solidFill>
                <a:effectLst/>
                <a:uLnTx/>
                <a:uFillTx/>
                <a:latin typeface="Helvetica"/>
                <a:ea typeface="等线"/>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Helvetica"/>
              <a:ea typeface="等线"/>
              <a:cs typeface="+mn-cs"/>
            </a:endParaRPr>
          </a:p>
        </p:txBody>
      </p:sp>
    </p:spTree>
    <p:extLst>
      <p:ext uri="{BB962C8B-B14F-4D97-AF65-F5344CB8AC3E}">
        <p14:creationId xmlns:p14="http://schemas.microsoft.com/office/powerpoint/2010/main" val="118672187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22.png"/><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image" Target="../media/image27.png"/><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image" Target="../media/image26.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image" Target="../media/image25.png"/><Relationship Id="rId5" Type="http://schemas.openxmlformats.org/officeDocument/2006/relationships/tags" Target="../tags/tag5.xml"/><Relationship Id="rId15" Type="http://schemas.openxmlformats.org/officeDocument/2006/relationships/image" Target="../media/image29.png"/><Relationship Id="rId10" Type="http://schemas.openxmlformats.org/officeDocument/2006/relationships/notesSlide" Target="../notesSlides/notesSlide12.xml"/><Relationship Id="rId4" Type="http://schemas.openxmlformats.org/officeDocument/2006/relationships/tags" Target="../tags/tag4.xml"/><Relationship Id="rId9" Type="http://schemas.openxmlformats.org/officeDocument/2006/relationships/slideLayout" Target="../slideLayouts/slideLayout1.xml"/><Relationship Id="rId14" Type="http://schemas.openxmlformats.org/officeDocument/2006/relationships/image" Target="../media/image2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0.xml"/><Relationship Id="rId1" Type="http://schemas.openxmlformats.org/officeDocument/2006/relationships/tags" Target="../tags/tag9.xml"/><Relationship Id="rId5" Type="http://schemas.openxmlformats.org/officeDocument/2006/relationships/image" Target="../media/image30.png"/><Relationship Id="rId4" Type="http://schemas.openxmlformats.org/officeDocument/2006/relationships/notesSlide" Target="../notesSlides/notesSlide13.xml"/></Relationships>
</file>

<file path=ppt/slides/_rels/slide17.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tags" Target="../tags/tag13.xml"/><Relationship Id="rId7" Type="http://schemas.openxmlformats.org/officeDocument/2006/relationships/image" Target="../media/image31.png"/><Relationship Id="rId2" Type="http://schemas.openxmlformats.org/officeDocument/2006/relationships/tags" Target="../tags/tag12.xml"/><Relationship Id="rId1" Type="http://schemas.openxmlformats.org/officeDocument/2006/relationships/tags" Target="../tags/tag11.xml"/><Relationship Id="rId6" Type="http://schemas.openxmlformats.org/officeDocument/2006/relationships/notesSlide" Target="../notesSlides/notesSlide14.xml"/><Relationship Id="rId11" Type="http://schemas.openxmlformats.org/officeDocument/2006/relationships/image" Target="../media/image35.png"/><Relationship Id="rId5" Type="http://schemas.openxmlformats.org/officeDocument/2006/relationships/slideLayout" Target="../slideLayouts/slideLayout1.xml"/><Relationship Id="rId10" Type="http://schemas.openxmlformats.org/officeDocument/2006/relationships/image" Target="../media/image34.png"/><Relationship Id="rId4" Type="http://schemas.openxmlformats.org/officeDocument/2006/relationships/tags" Target="../tags/tag14.xml"/><Relationship Id="rId9" Type="http://schemas.openxmlformats.org/officeDocument/2006/relationships/image" Target="../media/image33.png"/></Relationships>
</file>

<file path=ppt/slides/_rels/slide18.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slideLayout" Target="../slideLayouts/slideLayout1.xml"/><Relationship Id="rId7" Type="http://schemas.openxmlformats.org/officeDocument/2006/relationships/image" Target="../media/image38.png"/><Relationship Id="rId2" Type="http://schemas.openxmlformats.org/officeDocument/2006/relationships/tags" Target="../tags/tag16.xml"/><Relationship Id="rId1" Type="http://schemas.openxmlformats.org/officeDocument/2006/relationships/tags" Target="../tags/tag15.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notesSlide" Target="../notesSlides/notesSlide1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4.jpe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7.jpe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4.jpeg"/><Relationship Id="rId5" Type="http://schemas.openxmlformats.org/officeDocument/2006/relationships/image" Target="../media/image13.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7.tif"/><Relationship Id="rId4" Type="http://schemas.openxmlformats.org/officeDocument/2006/relationships/image" Target="../media/image16.ti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4"/>
          <p:cNvSpPr txBox="1">
            <a:spLocks noChangeArrowheads="1"/>
          </p:cNvSpPr>
          <p:nvPr/>
        </p:nvSpPr>
        <p:spPr bwMode="auto">
          <a:xfrm>
            <a:off x="672579" y="1843985"/>
            <a:ext cx="7801360"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a:solidFill>
                  <a:schemeClr val="tx1"/>
                </a:solidFill>
                <a:latin typeface="Arial" panose="020B0604020202020204" pitchFamily="34" charset="0"/>
                <a:ea typeface="PMingLiU" panose="02020500000000000000" charset="-120"/>
              </a:defRPr>
            </a:lvl1pPr>
            <a:lvl2pPr marL="742950" indent="-285750" eaLnBrk="0" hangingPunct="0">
              <a:defRPr kumimoji="1">
                <a:solidFill>
                  <a:schemeClr val="tx1"/>
                </a:solidFill>
                <a:latin typeface="Arial" panose="020B0604020202020204" pitchFamily="34" charset="0"/>
                <a:ea typeface="PMingLiU" panose="02020500000000000000" charset="-120"/>
              </a:defRPr>
            </a:lvl2pPr>
            <a:lvl3pPr marL="1143000" indent="-228600" eaLnBrk="0" hangingPunct="0">
              <a:defRPr kumimoji="1">
                <a:solidFill>
                  <a:schemeClr val="tx1"/>
                </a:solidFill>
                <a:latin typeface="Arial" panose="020B0604020202020204" pitchFamily="34" charset="0"/>
                <a:ea typeface="PMingLiU" panose="02020500000000000000" charset="-120"/>
              </a:defRPr>
            </a:lvl3pPr>
            <a:lvl4pPr marL="1600200" indent="-228600" eaLnBrk="0" hangingPunct="0">
              <a:defRPr kumimoji="1">
                <a:solidFill>
                  <a:schemeClr val="tx1"/>
                </a:solidFill>
                <a:latin typeface="Arial" panose="020B0604020202020204" pitchFamily="34" charset="0"/>
                <a:ea typeface="PMingLiU" panose="02020500000000000000" charset="-120"/>
              </a:defRPr>
            </a:lvl4pPr>
            <a:lvl5pPr marL="2057400" indent="-228600" eaLnBrk="0" hangingPunct="0">
              <a:defRPr kumimoji="1">
                <a:solidFill>
                  <a:schemeClr val="tx1"/>
                </a:solidFill>
                <a:latin typeface="Arial" panose="020B0604020202020204" pitchFamily="34" charset="0"/>
                <a:ea typeface="PMingLiU" panose="02020500000000000000"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PMingLiU" panose="02020500000000000000"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PMingLiU" panose="02020500000000000000"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PMingLiU" panose="02020500000000000000"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PMingLiU" panose="02020500000000000000" charset="-120"/>
              </a:defRPr>
            </a:lvl9pPr>
          </a:lstStyle>
          <a:p>
            <a:pPr lvl="0" algn="ctr" eaLnBrk="1" hangingPunct="1">
              <a:spcBef>
                <a:spcPct val="50000"/>
              </a:spcBef>
              <a:defRPr/>
            </a:pPr>
            <a:r>
              <a:rPr lang="en-US" altLang="zh-CN" sz="3600" b="1" dirty="0">
                <a:solidFill>
                  <a:prstClr val="white"/>
                </a:solidFill>
                <a:latin typeface="Times New Roman" panose="02020603050405020304" pitchFamily="18" charset="0"/>
                <a:ea typeface="Arial" panose="020B0604020202020204" pitchFamily="34" charset="0"/>
                <a:cs typeface="Times New Roman" panose="02020603050405020304" pitchFamily="18" charset="0"/>
              </a:rPr>
              <a:t>D</a:t>
            </a:r>
            <a:r>
              <a:rPr lang="en-US" altLang="zh-TW" sz="3600" b="1" dirty="0">
                <a:solidFill>
                  <a:prstClr val="white"/>
                </a:solidFill>
                <a:latin typeface="Times New Roman" panose="02020603050405020304" pitchFamily="18" charset="0"/>
                <a:ea typeface="Arial" panose="020B0604020202020204" pitchFamily="34" charset="0"/>
                <a:cs typeface="Times New Roman" panose="02020603050405020304" pitchFamily="18" charset="0"/>
              </a:rPr>
              <a:t>iscrepancy in Risky Decision Making of Insomniac Group and Correlated Neural Representations: A </a:t>
            </a:r>
            <a:r>
              <a:rPr lang="en-US" altLang="zh-TW" sz="3600" b="1" dirty="0" err="1">
                <a:solidFill>
                  <a:prstClr val="white"/>
                </a:solidFill>
                <a:latin typeface="Times New Roman" panose="02020603050405020304" pitchFamily="18" charset="0"/>
                <a:ea typeface="Arial" panose="020B0604020202020204" pitchFamily="34" charset="0"/>
                <a:cs typeface="Times New Roman" panose="02020603050405020304" pitchFamily="18" charset="0"/>
              </a:rPr>
              <a:t>fNIRS</a:t>
            </a:r>
            <a:r>
              <a:rPr lang="en-US" altLang="zh-TW" sz="3600" b="1" dirty="0">
                <a:solidFill>
                  <a:prstClr val="white"/>
                </a:solidFill>
                <a:latin typeface="Times New Roman" panose="02020603050405020304" pitchFamily="18" charset="0"/>
                <a:ea typeface="Arial" panose="020B0604020202020204" pitchFamily="34" charset="0"/>
                <a:cs typeface="Times New Roman" panose="02020603050405020304" pitchFamily="18" charset="0"/>
              </a:rPr>
              <a:t> Study</a:t>
            </a:r>
            <a:endParaRPr kumimoji="1" lang="en-US" altLang="zh-TW" sz="3600" b="1" i="0" u="none" strike="noStrike" kern="1200" cap="none" spc="0" normalizeH="0" baseline="0" noProof="0" dirty="0">
              <a:ln>
                <a:noFill/>
              </a:ln>
              <a:solidFill>
                <a:prstClr val="white"/>
              </a:solidFill>
              <a:effectLst/>
              <a:uLnTx/>
              <a:uFillTx/>
              <a:latin typeface="Times New Roman" panose="02020603050405020304" pitchFamily="18" charset="0"/>
              <a:ea typeface="Arial" panose="020B0604020202020204" pitchFamily="34" charset="0"/>
              <a:cs typeface="Times New Roman" panose="02020603050405020304" pitchFamily="18" charset="0"/>
            </a:endParaRPr>
          </a:p>
        </p:txBody>
      </p:sp>
      <p:sp>
        <p:nvSpPr>
          <p:cNvPr id="2" name="TextBox 1"/>
          <p:cNvSpPr txBox="1"/>
          <p:nvPr/>
        </p:nvSpPr>
        <p:spPr>
          <a:xfrm>
            <a:off x="1421050" y="4792337"/>
            <a:ext cx="6304418"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E7E6E6"/>
                </a:solidFill>
                <a:effectLst/>
                <a:uLnTx/>
                <a:uFillTx/>
                <a:latin typeface="Times New Roman" panose="02020603050405020304" pitchFamily="18" charset="0"/>
                <a:ea typeface="Arial" panose="020B0604020202020204" pitchFamily="34" charset="0"/>
                <a:cs typeface="Times New Roman" panose="02020603050405020304" pitchFamily="18" charset="0"/>
              </a:rPr>
              <a:t>Presenter: Miao He, Wang Ruisi, Yuan </a:t>
            </a:r>
            <a:r>
              <a:rPr kumimoji="0" lang="en-US" altLang="zh-CN" sz="2400" b="1" i="0" u="none" strike="noStrike" kern="1200" cap="none" spc="0" normalizeH="0" baseline="0" noProof="0" dirty="0" err="1">
                <a:ln>
                  <a:noFill/>
                </a:ln>
                <a:solidFill>
                  <a:srgbClr val="E7E6E6"/>
                </a:solidFill>
                <a:effectLst/>
                <a:uLnTx/>
                <a:uFillTx/>
                <a:latin typeface="Times New Roman" panose="02020603050405020304" pitchFamily="18" charset="0"/>
                <a:ea typeface="Arial" panose="020B0604020202020204" pitchFamily="34" charset="0"/>
                <a:cs typeface="Times New Roman" panose="02020603050405020304" pitchFamily="18" charset="0"/>
              </a:rPr>
              <a:t>Jingrui</a:t>
            </a:r>
            <a:endParaRPr kumimoji="0" lang="en-US" altLang="zh-CN" sz="2400" b="1" i="0" u="none" strike="noStrike" kern="1200" cap="none" spc="0" normalizeH="0" baseline="0" noProof="0" dirty="0">
              <a:ln>
                <a:noFill/>
              </a:ln>
              <a:solidFill>
                <a:srgbClr val="E7E6E6"/>
              </a:solidFill>
              <a:effectLst/>
              <a:uLnTx/>
              <a:uFillTx/>
              <a:latin typeface="Times New Roman" panose="02020603050405020304" pitchFamily="18" charset="0"/>
              <a:ea typeface="Arial" panose="020B0604020202020204" pitchFamily="34" charset="0"/>
              <a:cs typeface="Times New Roman" panose="02020603050405020304" pitchFamily="18" charset="0"/>
            </a:endParaRPr>
          </a:p>
        </p:txBody>
      </p:sp>
    </p:spTree>
  </p:cSld>
  <p:clrMapOvr>
    <a:masterClrMapping/>
  </p:clrMapOvr>
  <p:transition spd="slow" advTm="32833">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2EE39D7E-0946-A876-5D49-8CCB7F9679FD}"/>
              </a:ext>
            </a:extLst>
          </p:cNvPr>
          <p:cNvSpPr txBox="1"/>
          <p:nvPr/>
        </p:nvSpPr>
        <p:spPr>
          <a:xfrm>
            <a:off x="255723" y="486055"/>
            <a:ext cx="3663737" cy="461665"/>
          </a:xfrm>
          <a:prstGeom prst="rect">
            <a:avLst/>
          </a:prstGeom>
          <a:noFill/>
        </p:spPr>
        <p:txBody>
          <a:bodyPr wrap="square" rtlCol="0">
            <a:spAutoFit/>
          </a:bodyPr>
          <a:lstStyle/>
          <a:p>
            <a:r>
              <a:rPr lang="en-US" altLang="zh-CN" sz="2400" b="1" dirty="0"/>
              <a:t>Hypothesis</a:t>
            </a:r>
            <a:endParaRPr lang="zh-CN" altLang="en-US" b="1" dirty="0"/>
          </a:p>
        </p:txBody>
      </p:sp>
      <p:sp>
        <p:nvSpPr>
          <p:cNvPr id="4" name="文本框 3">
            <a:extLst>
              <a:ext uri="{FF2B5EF4-FFF2-40B4-BE49-F238E27FC236}">
                <a16:creationId xmlns:a16="http://schemas.microsoft.com/office/drawing/2014/main" id="{13B68DC5-406D-7874-B914-CEC3FF8056F5}"/>
              </a:ext>
            </a:extLst>
          </p:cNvPr>
          <p:cNvSpPr txBox="1"/>
          <p:nvPr/>
        </p:nvSpPr>
        <p:spPr>
          <a:xfrm>
            <a:off x="427257" y="1105236"/>
            <a:ext cx="9725582" cy="4993931"/>
          </a:xfrm>
          <a:prstGeom prst="rect">
            <a:avLst/>
          </a:prstGeom>
          <a:noFill/>
        </p:spPr>
        <p:txBody>
          <a:bodyPr wrap="square" rtlCol="0">
            <a:spAutoFit/>
          </a:bodyPr>
          <a:lstStyle/>
          <a:p>
            <a:pPr>
              <a:lnSpc>
                <a:spcPct val="150000"/>
              </a:lnSpc>
            </a:pPr>
            <a:r>
              <a:rPr lang="en-US" altLang="zh-CN" sz="2000" b="1" dirty="0"/>
              <a:t>Main Hypothesis: </a:t>
            </a:r>
            <a:r>
              <a:rPr lang="en-US" altLang="zh-CN" b="1" i="1" dirty="0">
                <a:solidFill>
                  <a:schemeClr val="accent5"/>
                </a:solidFill>
              </a:rPr>
              <a:t>Insomnia people will have a greater tendency to make risky decisions, with less activation of decision-related brain regions. </a:t>
            </a:r>
          </a:p>
          <a:p>
            <a:pPr>
              <a:lnSpc>
                <a:spcPct val="150000"/>
              </a:lnSpc>
            </a:pPr>
            <a:endParaRPr lang="en-US" altLang="zh-CN" b="1" i="1" dirty="0"/>
          </a:p>
          <a:p>
            <a:pPr>
              <a:lnSpc>
                <a:spcPct val="150000"/>
              </a:lnSpc>
            </a:pPr>
            <a:r>
              <a:rPr lang="en-US" altLang="zh-CN" sz="2000" b="1" dirty="0"/>
              <a:t>For Behavioral Hypothesis: </a:t>
            </a:r>
            <a:endParaRPr lang="en-US" altLang="zh-CN" sz="1600" dirty="0"/>
          </a:p>
          <a:p>
            <a:pPr>
              <a:lnSpc>
                <a:spcPct val="200000"/>
              </a:lnSpc>
            </a:pPr>
            <a:r>
              <a:rPr lang="en-US" altLang="zh-CN" b="1" i="1" dirty="0">
                <a:latin typeface="Times New Roman" panose="02020603050405020304" pitchFamily="18" charset="0"/>
                <a:cs typeface="Times New Roman" panose="02020603050405020304" pitchFamily="18" charset="0"/>
              </a:rPr>
              <a:t>Hypothesis 1</a:t>
            </a:r>
            <a:r>
              <a:rPr lang="en-US" altLang="zh-CN" i="1" dirty="0">
                <a:latin typeface="Times New Roman" panose="02020603050405020304" pitchFamily="18" charset="0"/>
                <a:cs typeface="Times New Roman" panose="02020603050405020304" pitchFamily="18" charset="0"/>
              </a:rPr>
              <a:t>: Insomnia group will have overall </a:t>
            </a:r>
            <a:r>
              <a:rPr lang="en-US" altLang="zh-CN" i="1" dirty="0">
                <a:solidFill>
                  <a:srgbClr val="00B0F0"/>
                </a:solidFill>
                <a:latin typeface="Times New Roman" panose="02020603050405020304" pitchFamily="18" charset="0"/>
                <a:cs typeface="Times New Roman" panose="02020603050405020304" pitchFamily="18" charset="0"/>
              </a:rPr>
              <a:t>worse performance </a:t>
            </a:r>
            <a:r>
              <a:rPr lang="en-US" altLang="zh-CN" i="1" dirty="0">
                <a:latin typeface="Times New Roman" panose="02020603050405020304" pitchFamily="18" charset="0"/>
                <a:cs typeface="Times New Roman" panose="02020603050405020304" pitchFamily="18" charset="0"/>
              </a:rPr>
              <a:t>in Cambridge Gambling Tasks</a:t>
            </a:r>
          </a:p>
          <a:p>
            <a:pPr>
              <a:lnSpc>
                <a:spcPct val="200000"/>
              </a:lnSpc>
            </a:pPr>
            <a:r>
              <a:rPr lang="en-US" altLang="zh-CN" b="1" i="1" dirty="0">
                <a:latin typeface="Times New Roman" panose="02020603050405020304" pitchFamily="18" charset="0"/>
                <a:cs typeface="Times New Roman" panose="02020603050405020304" pitchFamily="18" charset="0"/>
              </a:rPr>
              <a:t>Hypothesis 2</a:t>
            </a:r>
            <a:r>
              <a:rPr lang="en-US" altLang="zh-CN" i="1" dirty="0">
                <a:latin typeface="Times New Roman" panose="02020603050405020304" pitchFamily="18" charset="0"/>
                <a:cs typeface="Times New Roman" panose="02020603050405020304" pitchFamily="18" charset="0"/>
              </a:rPr>
              <a:t>: Insomnia people will have </a:t>
            </a:r>
            <a:r>
              <a:rPr lang="en-US" altLang="zh-CN" i="1" dirty="0">
                <a:solidFill>
                  <a:srgbClr val="00B0F0"/>
                </a:solidFill>
                <a:latin typeface="Times New Roman" panose="02020603050405020304" pitchFamily="18" charset="0"/>
                <a:cs typeface="Times New Roman" panose="02020603050405020304" pitchFamily="18" charset="0"/>
              </a:rPr>
              <a:t>slower reaction speed </a:t>
            </a:r>
            <a:r>
              <a:rPr lang="en-US" altLang="zh-CN" i="1" dirty="0">
                <a:latin typeface="Times New Roman" panose="02020603050405020304" pitchFamily="18" charset="0"/>
                <a:cs typeface="Times New Roman" panose="02020603050405020304" pitchFamily="18" charset="0"/>
              </a:rPr>
              <a:t>compared to control group. </a:t>
            </a:r>
          </a:p>
          <a:p>
            <a:pPr>
              <a:lnSpc>
                <a:spcPct val="200000"/>
              </a:lnSpc>
            </a:pPr>
            <a:r>
              <a:rPr lang="en-US" altLang="zh-CN" b="1" i="1" dirty="0">
                <a:latin typeface="Times New Roman" panose="02020603050405020304" pitchFamily="18" charset="0"/>
                <a:cs typeface="Times New Roman" panose="02020603050405020304" pitchFamily="18" charset="0"/>
              </a:rPr>
              <a:t>Hypothesis 3</a:t>
            </a:r>
            <a:r>
              <a:rPr lang="en-US" altLang="zh-CN" i="1" dirty="0">
                <a:latin typeface="Times New Roman" panose="02020603050405020304" pitchFamily="18" charset="0"/>
                <a:cs typeface="Times New Roman" panose="02020603050405020304" pitchFamily="18" charset="0"/>
              </a:rPr>
              <a:t>: Insomnia people will have </a:t>
            </a:r>
            <a:r>
              <a:rPr lang="en-US" altLang="zh-CN" i="1" dirty="0">
                <a:solidFill>
                  <a:srgbClr val="FF0000"/>
                </a:solidFill>
                <a:latin typeface="Times New Roman" panose="02020603050405020304" pitchFamily="18" charset="0"/>
                <a:cs typeface="Times New Roman" panose="02020603050405020304" pitchFamily="18" charset="0"/>
              </a:rPr>
              <a:t>higher risk- taking trends </a:t>
            </a:r>
            <a:r>
              <a:rPr lang="en-US" altLang="zh-CN" i="1" dirty="0">
                <a:latin typeface="Times New Roman" panose="02020603050405020304" pitchFamily="18" charset="0"/>
                <a:cs typeface="Times New Roman" panose="02020603050405020304" pitchFamily="18" charset="0"/>
              </a:rPr>
              <a:t>compared to control group. </a:t>
            </a:r>
          </a:p>
          <a:p>
            <a:pPr>
              <a:lnSpc>
                <a:spcPct val="150000"/>
              </a:lnSpc>
            </a:pPr>
            <a:endParaRPr lang="en-US" altLang="zh-CN" sz="2000" b="1" dirty="0"/>
          </a:p>
          <a:p>
            <a:pPr>
              <a:lnSpc>
                <a:spcPct val="150000"/>
              </a:lnSpc>
            </a:pPr>
            <a:r>
              <a:rPr lang="en-US" altLang="zh-CN" sz="2000" b="1" dirty="0"/>
              <a:t>For Neural hypothesis:</a:t>
            </a:r>
            <a:r>
              <a:rPr lang="en-US" altLang="zh-CN" sz="1600" dirty="0"/>
              <a:t> </a:t>
            </a:r>
          </a:p>
          <a:p>
            <a:pPr>
              <a:lnSpc>
                <a:spcPct val="200000"/>
              </a:lnSpc>
            </a:pPr>
            <a:r>
              <a:rPr lang="en-US" altLang="zh-CN" b="1" i="1" dirty="0">
                <a:latin typeface="Times New Roman" panose="02020603050405020304" pitchFamily="18" charset="0"/>
                <a:cs typeface="Times New Roman" panose="02020603050405020304" pitchFamily="18" charset="0"/>
              </a:rPr>
              <a:t>Hypothesis</a:t>
            </a:r>
            <a:r>
              <a:rPr lang="zh-CN" altLang="en-US" b="1" i="1" dirty="0">
                <a:latin typeface="Times New Roman" panose="02020603050405020304" pitchFamily="18" charset="0"/>
                <a:cs typeface="Times New Roman" panose="02020603050405020304" pitchFamily="18" charset="0"/>
              </a:rPr>
              <a:t> </a:t>
            </a:r>
            <a:r>
              <a:rPr lang="en-US" altLang="zh-CN" b="1" i="1" dirty="0">
                <a:latin typeface="Times New Roman" panose="02020603050405020304" pitchFamily="18" charset="0"/>
                <a:cs typeface="Times New Roman" panose="02020603050405020304" pitchFamily="18" charset="0"/>
              </a:rPr>
              <a:t>4</a:t>
            </a:r>
            <a:r>
              <a:rPr lang="en-US" altLang="zh-CN" i="1" dirty="0">
                <a:latin typeface="Times New Roman" panose="02020603050405020304" pitchFamily="18" charset="0"/>
                <a:cs typeface="Times New Roman" panose="02020603050405020304" pitchFamily="18" charset="0"/>
              </a:rPr>
              <a:t>: The prefrontal cortex will be </a:t>
            </a:r>
            <a:r>
              <a:rPr lang="en-US" altLang="zh-CN" i="1" dirty="0">
                <a:solidFill>
                  <a:srgbClr val="00B0F0"/>
                </a:solidFill>
                <a:latin typeface="Times New Roman" panose="02020603050405020304" pitchFamily="18" charset="0"/>
                <a:cs typeface="Times New Roman" panose="02020603050405020304" pitchFamily="18" charset="0"/>
              </a:rPr>
              <a:t>less activated </a:t>
            </a:r>
            <a:r>
              <a:rPr lang="en-US" altLang="zh-CN" i="1" dirty="0">
                <a:latin typeface="Times New Roman" panose="02020603050405020304" pitchFamily="18" charset="0"/>
                <a:cs typeface="Times New Roman" panose="02020603050405020304" pitchFamily="18" charset="0"/>
              </a:rPr>
              <a:t>in insomnia group compared to control group</a:t>
            </a:r>
            <a:endParaRPr lang="zh-CN" altLang="en-US" i="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913205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504C35DF-F543-DFCF-A887-E036CA6618AB}"/>
              </a:ext>
            </a:extLst>
          </p:cNvPr>
          <p:cNvSpPr txBox="1"/>
          <p:nvPr/>
        </p:nvSpPr>
        <p:spPr>
          <a:xfrm>
            <a:off x="419725" y="374754"/>
            <a:ext cx="4690708" cy="584775"/>
          </a:xfrm>
          <a:prstGeom prst="rect">
            <a:avLst/>
          </a:prstGeom>
          <a:noFill/>
        </p:spPr>
        <p:txBody>
          <a:bodyPr wrap="none" rtlCol="0">
            <a:spAutoFit/>
          </a:bodyPr>
          <a:lstStyle/>
          <a:p>
            <a:r>
              <a:rPr lang="en-US" altLang="zh-CN" sz="3200" b="1" dirty="0"/>
              <a:t>Outline of Presentation</a:t>
            </a:r>
            <a:endParaRPr lang="zh-CN" altLang="en-US" sz="3200" b="1" dirty="0"/>
          </a:p>
        </p:txBody>
      </p:sp>
      <p:sp>
        <p:nvSpPr>
          <p:cNvPr id="3" name="文本框 2">
            <a:extLst>
              <a:ext uri="{FF2B5EF4-FFF2-40B4-BE49-F238E27FC236}">
                <a16:creationId xmlns:a16="http://schemas.microsoft.com/office/drawing/2014/main" id="{E0DDDC24-098C-6A72-C9C4-E111A5EDEC3F}"/>
              </a:ext>
            </a:extLst>
          </p:cNvPr>
          <p:cNvSpPr txBox="1"/>
          <p:nvPr/>
        </p:nvSpPr>
        <p:spPr>
          <a:xfrm>
            <a:off x="479685" y="1424066"/>
            <a:ext cx="4145687" cy="3416320"/>
          </a:xfrm>
          <a:prstGeom prst="rect">
            <a:avLst/>
          </a:prstGeom>
          <a:noFill/>
        </p:spPr>
        <p:txBody>
          <a:bodyPr wrap="none" rtlCol="0">
            <a:spAutoFit/>
          </a:bodyPr>
          <a:lstStyle/>
          <a:p>
            <a:pPr marL="285750" indent="-285750">
              <a:buFont typeface="Arial" panose="020B0604020202020204" pitchFamily="34" charset="0"/>
              <a:buChar char="•"/>
            </a:pPr>
            <a:r>
              <a:rPr lang="en-US" altLang="zh-CN" sz="2400" b="1" dirty="0">
                <a:solidFill>
                  <a:schemeClr val="bg1">
                    <a:lumMod val="95000"/>
                  </a:schemeClr>
                </a:solidFill>
              </a:rPr>
              <a:t>Background Introduction</a:t>
            </a:r>
          </a:p>
          <a:p>
            <a:pPr marL="285750" indent="-285750">
              <a:buFont typeface="Arial" panose="020B0604020202020204" pitchFamily="34" charset="0"/>
              <a:buChar char="•"/>
            </a:pPr>
            <a:endParaRPr lang="en-US" altLang="zh-CN" sz="2400" b="1" dirty="0"/>
          </a:p>
          <a:p>
            <a:pPr marL="285750" indent="-285750">
              <a:buFont typeface="Arial" panose="020B0604020202020204" pitchFamily="34" charset="0"/>
              <a:buChar char="•"/>
            </a:pPr>
            <a:r>
              <a:rPr lang="en-US" altLang="zh-CN" sz="2400" b="1" dirty="0">
                <a:solidFill>
                  <a:schemeClr val="bg1">
                    <a:lumMod val="95000"/>
                  </a:schemeClr>
                </a:solidFill>
              </a:rPr>
              <a:t>Hypothesis </a:t>
            </a:r>
          </a:p>
          <a:p>
            <a:pPr marL="285750" indent="-285750">
              <a:buFont typeface="Arial" panose="020B0604020202020204" pitchFamily="34" charset="0"/>
              <a:buChar char="•"/>
            </a:pPr>
            <a:endParaRPr lang="en-US" altLang="zh-CN" sz="2400" b="1" dirty="0"/>
          </a:p>
          <a:p>
            <a:pPr marL="285750" indent="-285750">
              <a:buFont typeface="Arial" panose="020B0604020202020204" pitchFamily="34" charset="0"/>
              <a:buChar char="•"/>
            </a:pPr>
            <a:r>
              <a:rPr lang="en-US" altLang="zh-CN" sz="2400" b="1" dirty="0">
                <a:solidFill>
                  <a:srgbClr val="FF0000"/>
                </a:solidFill>
              </a:rPr>
              <a:t>Methods </a:t>
            </a:r>
          </a:p>
          <a:p>
            <a:endParaRPr lang="en-US" altLang="zh-CN" sz="2400" b="1" dirty="0"/>
          </a:p>
          <a:p>
            <a:pPr marL="342900" indent="-342900">
              <a:buFont typeface="Arial" panose="020B0604020202020204" pitchFamily="34" charset="0"/>
              <a:buChar char="•"/>
            </a:pPr>
            <a:r>
              <a:rPr lang="en-US" altLang="zh-CN" sz="2400" b="1" dirty="0"/>
              <a:t>Data Analysis</a:t>
            </a:r>
          </a:p>
          <a:p>
            <a:pPr marL="342900" indent="-342900">
              <a:buFont typeface="Arial" panose="020B0604020202020204" pitchFamily="34" charset="0"/>
              <a:buChar char="•"/>
            </a:pPr>
            <a:endParaRPr lang="en-US" altLang="zh-CN" sz="2400" b="1" dirty="0"/>
          </a:p>
          <a:p>
            <a:pPr marL="342900" indent="-342900">
              <a:buFont typeface="Arial" panose="020B0604020202020204" pitchFamily="34" charset="0"/>
              <a:buChar char="•"/>
            </a:pPr>
            <a:r>
              <a:rPr lang="en-US" altLang="zh-CN" sz="2400" b="1" dirty="0"/>
              <a:t>Expected Results</a:t>
            </a:r>
          </a:p>
        </p:txBody>
      </p:sp>
    </p:spTree>
    <p:extLst>
      <p:ext uri="{BB962C8B-B14F-4D97-AF65-F5344CB8AC3E}">
        <p14:creationId xmlns:p14="http://schemas.microsoft.com/office/powerpoint/2010/main" val="20777762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箭头连接符 1">
            <a:extLst>
              <a:ext uri="{FF2B5EF4-FFF2-40B4-BE49-F238E27FC236}">
                <a16:creationId xmlns:a16="http://schemas.microsoft.com/office/drawing/2014/main" id="{DE8A02A0-AA92-35DF-523D-3223EEEF67C6}"/>
              </a:ext>
            </a:extLst>
          </p:cNvPr>
          <p:cNvCxnSpPr>
            <a:cxnSpLocks/>
          </p:cNvCxnSpPr>
          <p:nvPr/>
        </p:nvCxnSpPr>
        <p:spPr>
          <a:xfrm>
            <a:off x="137143" y="1971768"/>
            <a:ext cx="5397326" cy="488623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文本框 2">
            <a:extLst>
              <a:ext uri="{FF2B5EF4-FFF2-40B4-BE49-F238E27FC236}">
                <a16:creationId xmlns:a16="http://schemas.microsoft.com/office/drawing/2014/main" id="{7D8B510C-6E22-C48B-211B-A5CC44990819}"/>
              </a:ext>
            </a:extLst>
          </p:cNvPr>
          <p:cNvSpPr txBox="1"/>
          <p:nvPr/>
        </p:nvSpPr>
        <p:spPr>
          <a:xfrm>
            <a:off x="5729113" y="2981117"/>
            <a:ext cx="4767856" cy="1339341"/>
          </a:xfrm>
          <a:prstGeom prst="rect">
            <a:avLst/>
          </a:prstGeom>
          <a:noFill/>
        </p:spPr>
        <p:txBody>
          <a:bodyPr wrap="square" rtlCol="0">
            <a:spAutoFit/>
          </a:bodyPr>
          <a:lstStyle/>
          <a:p>
            <a:pPr marL="285750" marR="0" lvl="0" indent="-285750" algn="l" defTabSz="914400" rtl="0" eaLnBrk="1" fontAlgn="auto" latinLnBrk="0" hangingPunct="1">
              <a:lnSpc>
                <a:spcPct val="130000"/>
              </a:lnSpc>
              <a:spcBef>
                <a:spcPts val="0"/>
              </a:spcBef>
              <a:spcAft>
                <a:spcPts val="0"/>
              </a:spcAft>
              <a:buClrTx/>
              <a:buSzTx/>
              <a:buFont typeface="Arial" panose="020B0604020202020204" pitchFamily="34" charset="0"/>
              <a:buChar char="•"/>
              <a:tabLst/>
              <a:defRPr/>
            </a:pPr>
            <a:r>
              <a:rPr lang="en-US" altLang="zh-CN" sz="1600" dirty="0">
                <a:solidFill>
                  <a:prstClr val="black"/>
                </a:solidFill>
                <a:latin typeface="Helvetica" panose="020B0604020202020204" pitchFamily="34" charset="0"/>
                <a:ea typeface="等线" panose="02010600030101010101" pitchFamily="2" charset="-122"/>
                <a:cs typeface="Helvetica" panose="020B0604020202020204" pitchFamily="34" charset="0"/>
              </a:rPr>
              <a:t>B</a:t>
            </a:r>
            <a:r>
              <a:rPr kumimoji="0" lang="en-US" altLang="zh-CN" sz="1600" b="0" i="0" u="none" strike="noStrike" kern="1200" cap="none" spc="0" normalizeH="0" baseline="0" noProof="0" dirty="0" err="1">
                <a:ln>
                  <a:noFill/>
                </a:ln>
                <a:solidFill>
                  <a:prstClr val="black"/>
                </a:solidFill>
                <a:effectLst/>
                <a:uLnTx/>
                <a:uFillTx/>
                <a:latin typeface="Helvetica" panose="020B0604020202020204" pitchFamily="34" charset="0"/>
                <a:ea typeface="等线" panose="02010600030101010101" pitchFamily="2" charset="-122"/>
                <a:cs typeface="Helvetica" panose="020B0604020202020204" pitchFamily="34" charset="0"/>
              </a:rPr>
              <a:t>ets</a:t>
            </a:r>
            <a:r>
              <a:rPr kumimoji="0" lang="en-US" altLang="zh-CN" sz="1600" b="0" i="0" u="none" strike="noStrike" kern="1200" cap="none" spc="0" normalizeH="0" baseline="0" noProof="0" dirty="0">
                <a:ln>
                  <a:noFill/>
                </a:ln>
                <a:solidFill>
                  <a:prstClr val="black"/>
                </a:solidFill>
                <a:effectLst/>
                <a:uLnTx/>
                <a:uFillTx/>
                <a:latin typeface="Helvetica" panose="020B0604020202020204" pitchFamily="34" charset="0"/>
                <a:ea typeface="等线" panose="02010600030101010101" pitchFamily="2" charset="-122"/>
                <a:cs typeface="Helvetica" panose="020B0604020202020204" pitchFamily="34" charset="0"/>
              </a:rPr>
              <a:t> amount vary from small to large or from large to small (95%, 75%, 50%, 25%, 5%).</a:t>
            </a:r>
          </a:p>
          <a:p>
            <a:pPr marL="285750" marR="0" lvl="0" indent="-285750" algn="l" defTabSz="914400" rtl="0" eaLnBrk="1" fontAlgn="auto" latinLnBrk="0" hangingPunct="1">
              <a:lnSpc>
                <a:spcPct val="130000"/>
              </a:lnSpc>
              <a:spcBef>
                <a:spcPts val="0"/>
              </a:spcBef>
              <a:spcAft>
                <a:spcPts val="0"/>
              </a:spcAft>
              <a:buClrTx/>
              <a:buSzTx/>
              <a:buFont typeface="Arial" panose="020B0604020202020204" pitchFamily="34" charset="0"/>
              <a:buChar char="•"/>
              <a:tabLst/>
              <a:defRPr/>
            </a:pPr>
            <a:r>
              <a:rPr lang="en-US" altLang="zh-CN" sz="1600" b="1" dirty="0">
                <a:solidFill>
                  <a:prstClr val="black"/>
                </a:solidFill>
                <a:latin typeface="Helvetica" panose="020B0604020202020204" pitchFamily="34" charset="0"/>
                <a:ea typeface="等线" panose="02010600030101010101" pitchFamily="2" charset="-122"/>
                <a:cs typeface="Helvetica" panose="020B0604020202020204" pitchFamily="34" charset="0"/>
              </a:rPr>
              <a:t>C</a:t>
            </a:r>
            <a:r>
              <a:rPr kumimoji="0" lang="en-US" altLang="zh-CN" sz="1600" b="1" i="0" u="none" strike="noStrike" kern="1200" cap="none" spc="0" normalizeH="0" baseline="0" noProof="0" dirty="0" err="1">
                <a:ln>
                  <a:noFill/>
                </a:ln>
                <a:solidFill>
                  <a:prstClr val="black"/>
                </a:solidFill>
                <a:effectLst/>
                <a:uLnTx/>
                <a:uFillTx/>
                <a:latin typeface="Helvetica" panose="020B0604020202020204" pitchFamily="34" charset="0"/>
                <a:ea typeface="等线" panose="02010600030101010101" pitchFamily="2" charset="-122"/>
                <a:cs typeface="Helvetica" panose="020B0604020202020204" pitchFamily="34" charset="0"/>
              </a:rPr>
              <a:t>orrect</a:t>
            </a:r>
            <a:r>
              <a:rPr kumimoji="0" lang="en-US" altLang="zh-CN" sz="1600" b="1" i="0" u="none" strike="noStrike" kern="1200" cap="none" spc="0" normalizeH="0" baseline="0" noProof="0" dirty="0">
                <a:ln>
                  <a:noFill/>
                </a:ln>
                <a:solidFill>
                  <a:prstClr val="black"/>
                </a:solidFill>
                <a:effectLst/>
                <a:uLnTx/>
                <a:uFillTx/>
                <a:latin typeface="Helvetica" panose="020B0604020202020204" pitchFamily="34" charset="0"/>
                <a:ea typeface="等线" panose="02010600030101010101" pitchFamily="2" charset="-122"/>
                <a:cs typeface="Helvetica" panose="020B0604020202020204" pitchFamily="34" charset="0"/>
              </a:rPr>
              <a:t> Choice</a:t>
            </a:r>
            <a:r>
              <a:rPr kumimoji="0" lang="en-US" altLang="zh-CN" sz="1600" b="0" i="0" u="none" strike="noStrike" kern="1200" cap="none" spc="0" normalizeH="0" baseline="0" noProof="0" dirty="0">
                <a:ln>
                  <a:noFill/>
                </a:ln>
                <a:solidFill>
                  <a:prstClr val="black"/>
                </a:solidFill>
                <a:effectLst/>
                <a:uLnTx/>
                <a:uFillTx/>
                <a:latin typeface="Helvetica" panose="020B0604020202020204" pitchFamily="34" charset="0"/>
                <a:ea typeface="等线" panose="02010600030101010101" pitchFamily="2" charset="-122"/>
                <a:cs typeface="Helvetica" panose="020B0604020202020204" pitchFamily="34" charset="0"/>
              </a:rPr>
              <a:t>: </a:t>
            </a:r>
            <a:r>
              <a:rPr lang="en-US" altLang="zh-CN" sz="1600" dirty="0">
                <a:solidFill>
                  <a:prstClr val="black"/>
                </a:solidFill>
                <a:latin typeface="Helvetica" panose="020B0604020202020204" pitchFamily="34" charset="0"/>
                <a:ea typeface="等线" panose="02010600030101010101" pitchFamily="2" charset="-122"/>
                <a:cs typeface="Helvetica" panose="020B0604020202020204" pitchFamily="34" charset="0"/>
              </a:rPr>
              <a:t>R</a:t>
            </a:r>
            <a:r>
              <a:rPr kumimoji="0" lang="en-US" altLang="zh-CN" sz="1600" b="0" i="0" u="none" strike="noStrike" kern="1200" cap="none" spc="0" normalizeH="0" baseline="0" noProof="0" dirty="0" err="1">
                <a:ln>
                  <a:noFill/>
                </a:ln>
                <a:solidFill>
                  <a:prstClr val="black"/>
                </a:solidFill>
                <a:effectLst/>
                <a:uLnTx/>
                <a:uFillTx/>
                <a:latin typeface="Helvetica" panose="020B0604020202020204" pitchFamily="34" charset="0"/>
                <a:ea typeface="等线" panose="02010600030101010101" pitchFamily="2" charset="-122"/>
                <a:cs typeface="Helvetica" panose="020B0604020202020204" pitchFamily="34" charset="0"/>
              </a:rPr>
              <a:t>eceive</a:t>
            </a:r>
            <a:r>
              <a:rPr kumimoji="0" lang="en-US" altLang="zh-CN" sz="1600" b="0" i="0" u="none" strike="noStrike" kern="1200" cap="none" spc="0" normalizeH="0" baseline="0" noProof="0" dirty="0">
                <a:ln>
                  <a:noFill/>
                </a:ln>
                <a:solidFill>
                  <a:prstClr val="black"/>
                </a:solidFill>
                <a:effectLst/>
                <a:uLnTx/>
                <a:uFillTx/>
                <a:latin typeface="Helvetica" panose="020B0604020202020204" pitchFamily="34" charset="0"/>
                <a:ea typeface="等线" panose="02010600030101010101" pitchFamily="2" charset="-122"/>
                <a:cs typeface="Helvetica" panose="020B0604020202020204" pitchFamily="34" charset="0"/>
              </a:rPr>
              <a:t> the amount</a:t>
            </a:r>
            <a:r>
              <a:rPr lang="en-US" altLang="zh-CN" sz="1600" dirty="0">
                <a:solidFill>
                  <a:prstClr val="black"/>
                </a:solidFill>
                <a:latin typeface="Helvetica" panose="020B0604020202020204" pitchFamily="34" charset="0"/>
                <a:ea typeface="等线" panose="02010600030101010101" pitchFamily="2" charset="-122"/>
                <a:cs typeface="Helvetica" panose="020B0604020202020204" pitchFamily="34" charset="0"/>
              </a:rPr>
              <a:t> when bet</a:t>
            </a:r>
            <a:endParaRPr kumimoji="0" lang="en-US" altLang="zh-CN" sz="1600" b="0" i="0" u="none" strike="noStrike" kern="1200" cap="none" spc="0" normalizeH="0" baseline="0" noProof="0" dirty="0">
              <a:ln>
                <a:noFill/>
              </a:ln>
              <a:solidFill>
                <a:prstClr val="black"/>
              </a:solidFill>
              <a:effectLst/>
              <a:uLnTx/>
              <a:uFillTx/>
              <a:latin typeface="Helvetica" panose="020B0604020202020204" pitchFamily="34" charset="0"/>
              <a:ea typeface="等线" panose="02010600030101010101" pitchFamily="2" charset="-122"/>
              <a:cs typeface="Helvetica" panose="020B0604020202020204" pitchFamily="34" charset="0"/>
            </a:endParaRPr>
          </a:p>
          <a:p>
            <a:pPr marL="285750" marR="0" lvl="0" indent="-285750" algn="l" defTabSz="914400" rtl="0" eaLnBrk="1" fontAlgn="auto" latinLnBrk="0" hangingPunct="1">
              <a:lnSpc>
                <a:spcPct val="130000"/>
              </a:lnSpc>
              <a:spcBef>
                <a:spcPts val="0"/>
              </a:spcBef>
              <a:spcAft>
                <a:spcPts val="0"/>
              </a:spcAft>
              <a:buClrTx/>
              <a:buSzTx/>
              <a:buFont typeface="Arial" panose="020B0604020202020204" pitchFamily="34" charset="0"/>
              <a:buChar char="•"/>
              <a:tabLst/>
              <a:defRPr/>
            </a:pPr>
            <a:r>
              <a:rPr lang="en-US" altLang="zh-CN" sz="1600" b="1" dirty="0">
                <a:solidFill>
                  <a:prstClr val="black"/>
                </a:solidFill>
                <a:latin typeface="Helvetica" panose="020B0604020202020204" pitchFamily="34" charset="0"/>
                <a:ea typeface="等线" panose="02010600030101010101" pitchFamily="2" charset="-122"/>
                <a:cs typeface="Helvetica" panose="020B0604020202020204" pitchFamily="34" charset="0"/>
              </a:rPr>
              <a:t>I</a:t>
            </a:r>
            <a:r>
              <a:rPr kumimoji="0" lang="en-US" altLang="zh-CN" sz="1600" b="1" i="0" u="none" strike="noStrike" kern="1200" cap="none" spc="0" normalizeH="0" baseline="0" noProof="0" dirty="0" err="1">
                <a:ln>
                  <a:noFill/>
                </a:ln>
                <a:solidFill>
                  <a:prstClr val="black"/>
                </a:solidFill>
                <a:effectLst/>
                <a:uLnTx/>
                <a:uFillTx/>
                <a:latin typeface="Helvetica" panose="020B0604020202020204" pitchFamily="34" charset="0"/>
                <a:ea typeface="等线" panose="02010600030101010101" pitchFamily="2" charset="-122"/>
                <a:cs typeface="Helvetica" panose="020B0604020202020204" pitchFamily="34" charset="0"/>
              </a:rPr>
              <a:t>ncorrect</a:t>
            </a:r>
            <a:r>
              <a:rPr kumimoji="0" lang="en-US" altLang="zh-CN" sz="1600" b="1" i="0" u="none" strike="noStrike" kern="1200" cap="none" spc="0" normalizeH="0" baseline="0" noProof="0" dirty="0">
                <a:ln>
                  <a:noFill/>
                </a:ln>
                <a:solidFill>
                  <a:prstClr val="black"/>
                </a:solidFill>
                <a:effectLst/>
                <a:uLnTx/>
                <a:uFillTx/>
                <a:latin typeface="Helvetica" panose="020B0604020202020204" pitchFamily="34" charset="0"/>
                <a:ea typeface="等线" panose="02010600030101010101" pitchFamily="2" charset="-122"/>
                <a:cs typeface="Helvetica" panose="020B0604020202020204" pitchFamily="34" charset="0"/>
              </a:rPr>
              <a:t> Choice </a:t>
            </a:r>
            <a:r>
              <a:rPr kumimoji="0" lang="en-US" altLang="zh-CN" sz="1600" b="0" i="0" u="none" strike="noStrike" kern="1200" cap="none" spc="0" normalizeH="0" baseline="0" noProof="0" dirty="0">
                <a:ln>
                  <a:noFill/>
                </a:ln>
                <a:solidFill>
                  <a:prstClr val="black"/>
                </a:solidFill>
                <a:effectLst/>
                <a:uLnTx/>
                <a:uFillTx/>
                <a:latin typeface="Helvetica" panose="020B0604020202020204" pitchFamily="34" charset="0"/>
                <a:ea typeface="等线" panose="02010600030101010101" pitchFamily="2" charset="-122"/>
                <a:cs typeface="Helvetica" panose="020B0604020202020204" pitchFamily="34" charset="0"/>
              </a:rPr>
              <a:t>: Lost the amount when bet</a:t>
            </a:r>
          </a:p>
        </p:txBody>
      </p:sp>
      <p:sp>
        <p:nvSpPr>
          <p:cNvPr id="4" name="文本框 3">
            <a:extLst>
              <a:ext uri="{FF2B5EF4-FFF2-40B4-BE49-F238E27FC236}">
                <a16:creationId xmlns:a16="http://schemas.microsoft.com/office/drawing/2014/main" id="{25526680-619B-50B7-2214-6B308F8D082A}"/>
              </a:ext>
            </a:extLst>
          </p:cNvPr>
          <p:cNvSpPr txBox="1"/>
          <p:nvPr/>
        </p:nvSpPr>
        <p:spPr>
          <a:xfrm>
            <a:off x="2638775" y="1120963"/>
            <a:ext cx="2344285"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400" b="1" dirty="0">
                <a:solidFill>
                  <a:schemeClr val="accent6">
                    <a:lumMod val="75000"/>
                  </a:schemeClr>
                </a:solidFill>
                <a:latin typeface="Helvetica" panose="020B0604020202020204" pitchFamily="34" charset="0"/>
                <a:ea typeface="等线" panose="02010600030101010101" pitchFamily="2" charset="-122"/>
                <a:cs typeface="Helvetica" panose="020B0604020202020204" pitchFamily="34" charset="0"/>
              </a:rPr>
              <a:t>Color Decision Phase</a:t>
            </a:r>
            <a:r>
              <a:rPr kumimoji="0" lang="en-US" altLang="zh-CN" sz="1400" b="1" i="0" u="none" strike="noStrike" kern="1200" cap="none" spc="0" normalizeH="0" baseline="0" noProof="0" dirty="0">
                <a:ln>
                  <a:noFill/>
                </a:ln>
                <a:solidFill>
                  <a:schemeClr val="accent6">
                    <a:lumMod val="75000"/>
                  </a:schemeClr>
                </a:solidFill>
                <a:effectLst/>
                <a:uLnTx/>
                <a:uFillTx/>
                <a:latin typeface="Helvetica" panose="020B0604020202020204" pitchFamily="34" charset="0"/>
                <a:ea typeface="等线" panose="02010600030101010101" pitchFamily="2" charset="-122"/>
                <a:cs typeface="Helvetica" panose="020B0604020202020204" pitchFamily="34" charset="0"/>
              </a:rPr>
              <a:t> </a:t>
            </a:r>
            <a:endParaRPr kumimoji="0" lang="zh-CN" altLang="en-US" sz="1400" b="1" i="0" u="none" strike="noStrike" kern="1200" cap="none" spc="0" normalizeH="0" baseline="0" noProof="0" dirty="0">
              <a:ln>
                <a:noFill/>
              </a:ln>
              <a:solidFill>
                <a:schemeClr val="accent6">
                  <a:lumMod val="75000"/>
                </a:schemeClr>
              </a:solidFill>
              <a:effectLst/>
              <a:uLnTx/>
              <a:uFillTx/>
              <a:latin typeface="Helvetica" panose="020B0604020202020204" pitchFamily="34" charset="0"/>
              <a:ea typeface="等线" panose="02010600030101010101" pitchFamily="2" charset="-122"/>
              <a:cs typeface="Helvetica" panose="020B0604020202020204" pitchFamily="34" charset="0"/>
            </a:endParaRPr>
          </a:p>
        </p:txBody>
      </p:sp>
      <p:sp>
        <p:nvSpPr>
          <p:cNvPr id="5" name="文本框 4">
            <a:extLst>
              <a:ext uri="{FF2B5EF4-FFF2-40B4-BE49-F238E27FC236}">
                <a16:creationId xmlns:a16="http://schemas.microsoft.com/office/drawing/2014/main" id="{518FD6A1-C0CF-8E5F-3C5F-D6A64A0BABB6}"/>
              </a:ext>
            </a:extLst>
          </p:cNvPr>
          <p:cNvSpPr txBox="1"/>
          <p:nvPr/>
        </p:nvSpPr>
        <p:spPr>
          <a:xfrm>
            <a:off x="6657532" y="4431890"/>
            <a:ext cx="1587057"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dirty="0">
                <a:ln>
                  <a:noFill/>
                </a:ln>
                <a:solidFill>
                  <a:schemeClr val="accent4">
                    <a:lumMod val="75000"/>
                  </a:schemeClr>
                </a:solidFill>
                <a:effectLst/>
                <a:uLnTx/>
                <a:uFillTx/>
                <a:ea typeface="等线" panose="02010600030101010101" pitchFamily="2" charset="-122"/>
                <a:cs typeface="+mn-cs"/>
              </a:rPr>
              <a:t>Outcome Phase</a:t>
            </a:r>
            <a:endParaRPr kumimoji="0" lang="zh-CN" altLang="en-US" sz="1400" b="1" i="0" u="none" strike="noStrike" kern="1200" cap="none" spc="0" normalizeH="0" baseline="0" noProof="0" dirty="0">
              <a:ln>
                <a:noFill/>
              </a:ln>
              <a:solidFill>
                <a:schemeClr val="accent4">
                  <a:lumMod val="75000"/>
                </a:schemeClr>
              </a:solidFill>
              <a:effectLst/>
              <a:uLnTx/>
              <a:uFillTx/>
              <a:ea typeface="等线" panose="02010600030101010101" pitchFamily="2" charset="-122"/>
              <a:cs typeface="+mn-cs"/>
            </a:endParaRPr>
          </a:p>
        </p:txBody>
      </p:sp>
      <p:pic>
        <p:nvPicPr>
          <p:cNvPr id="6" name="图片 5">
            <a:extLst>
              <a:ext uri="{FF2B5EF4-FFF2-40B4-BE49-F238E27FC236}">
                <a16:creationId xmlns:a16="http://schemas.microsoft.com/office/drawing/2014/main" id="{2BECCCA8-6ECD-610A-2D42-CB4C6258DEF5}"/>
              </a:ext>
            </a:extLst>
          </p:cNvPr>
          <p:cNvPicPr>
            <a:picLocks noChangeAspect="1"/>
          </p:cNvPicPr>
          <p:nvPr/>
        </p:nvPicPr>
        <p:blipFill rotWithShape="1">
          <a:blip r:embed="rId3"/>
          <a:srcRect b="5034"/>
          <a:stretch/>
        </p:blipFill>
        <p:spPr>
          <a:xfrm>
            <a:off x="1121447" y="1397962"/>
            <a:ext cx="2695702" cy="1440000"/>
          </a:xfrm>
          <a:prstGeom prst="rect">
            <a:avLst/>
          </a:prstGeom>
        </p:spPr>
      </p:pic>
      <p:pic>
        <p:nvPicPr>
          <p:cNvPr id="7" name="图片 6">
            <a:extLst>
              <a:ext uri="{FF2B5EF4-FFF2-40B4-BE49-F238E27FC236}">
                <a16:creationId xmlns:a16="http://schemas.microsoft.com/office/drawing/2014/main" id="{2C33D8BC-BE5D-8300-0830-63E30A0B2D7D}"/>
              </a:ext>
            </a:extLst>
          </p:cNvPr>
          <p:cNvPicPr>
            <a:picLocks noChangeAspect="1"/>
          </p:cNvPicPr>
          <p:nvPr/>
        </p:nvPicPr>
        <p:blipFill rotWithShape="1">
          <a:blip r:embed="rId4"/>
          <a:srcRect b="5437"/>
          <a:stretch/>
        </p:blipFill>
        <p:spPr>
          <a:xfrm>
            <a:off x="3021916" y="3003222"/>
            <a:ext cx="2707197" cy="1440000"/>
          </a:xfrm>
          <a:prstGeom prst="rect">
            <a:avLst/>
          </a:prstGeom>
        </p:spPr>
      </p:pic>
      <p:pic>
        <p:nvPicPr>
          <p:cNvPr id="8" name="图片 7">
            <a:extLst>
              <a:ext uri="{FF2B5EF4-FFF2-40B4-BE49-F238E27FC236}">
                <a16:creationId xmlns:a16="http://schemas.microsoft.com/office/drawing/2014/main" id="{1BF3B098-1F70-26CD-CE4D-58EB12D00613}"/>
              </a:ext>
            </a:extLst>
          </p:cNvPr>
          <p:cNvPicPr>
            <a:picLocks noChangeAspect="1"/>
          </p:cNvPicPr>
          <p:nvPr/>
        </p:nvPicPr>
        <p:blipFill rotWithShape="1">
          <a:blip r:embed="rId5"/>
          <a:srcRect b="5437"/>
          <a:stretch/>
        </p:blipFill>
        <p:spPr>
          <a:xfrm>
            <a:off x="4742401" y="4730125"/>
            <a:ext cx="2707197" cy="1440000"/>
          </a:xfrm>
          <a:prstGeom prst="rect">
            <a:avLst/>
          </a:prstGeom>
        </p:spPr>
      </p:pic>
      <p:sp>
        <p:nvSpPr>
          <p:cNvPr id="9" name="文本框 8">
            <a:extLst>
              <a:ext uri="{FF2B5EF4-FFF2-40B4-BE49-F238E27FC236}">
                <a16:creationId xmlns:a16="http://schemas.microsoft.com/office/drawing/2014/main" id="{0F104699-523F-486E-DFF3-530B743A73BD}"/>
              </a:ext>
            </a:extLst>
          </p:cNvPr>
          <p:cNvSpPr txBox="1"/>
          <p:nvPr/>
        </p:nvSpPr>
        <p:spPr>
          <a:xfrm>
            <a:off x="4532264" y="2561909"/>
            <a:ext cx="2199055"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dirty="0">
                <a:ln>
                  <a:noFill/>
                </a:ln>
                <a:solidFill>
                  <a:srgbClr val="7030A0"/>
                </a:solidFill>
                <a:effectLst/>
                <a:uLnTx/>
                <a:uFillTx/>
                <a:latin typeface="Helvetica" panose="020B0604020202020204" pitchFamily="34" charset="0"/>
                <a:ea typeface="等线" panose="02010600030101010101" pitchFamily="2" charset="-122"/>
                <a:cs typeface="Helvetica" panose="020B0604020202020204" pitchFamily="34" charset="0"/>
              </a:rPr>
              <a:t>Bet Decision Phase</a:t>
            </a:r>
            <a:endParaRPr kumimoji="0" lang="zh-CN" altLang="en-US" sz="1400" b="1" i="0" u="none" strike="noStrike" kern="1200" cap="none" spc="0" normalizeH="0" baseline="0" noProof="0" dirty="0">
              <a:ln>
                <a:noFill/>
              </a:ln>
              <a:solidFill>
                <a:srgbClr val="7030A0"/>
              </a:solidFill>
              <a:effectLst/>
              <a:uLnTx/>
              <a:uFillTx/>
              <a:latin typeface="Helvetica" panose="020B0604020202020204" pitchFamily="34" charset="0"/>
              <a:ea typeface="等线" panose="02010600030101010101" pitchFamily="2" charset="-122"/>
              <a:cs typeface="Helvetica" panose="020B0604020202020204" pitchFamily="34" charset="0"/>
            </a:endParaRPr>
          </a:p>
        </p:txBody>
      </p:sp>
      <p:sp>
        <p:nvSpPr>
          <p:cNvPr id="10" name="文本框 9">
            <a:extLst>
              <a:ext uri="{FF2B5EF4-FFF2-40B4-BE49-F238E27FC236}">
                <a16:creationId xmlns:a16="http://schemas.microsoft.com/office/drawing/2014/main" id="{812A3120-6F3E-3FCE-85BD-F1247B00CD2E}"/>
              </a:ext>
            </a:extLst>
          </p:cNvPr>
          <p:cNvSpPr txBox="1"/>
          <p:nvPr/>
        </p:nvSpPr>
        <p:spPr>
          <a:xfrm>
            <a:off x="595618" y="415154"/>
            <a:ext cx="2869696" cy="461665"/>
          </a:xfrm>
          <a:prstGeom prst="rect">
            <a:avLst/>
          </a:prstGeom>
          <a:noFill/>
        </p:spPr>
        <p:txBody>
          <a:bodyPr wrap="none" rtlCol="0">
            <a:spAutoFit/>
          </a:bodyPr>
          <a:lstStyle/>
          <a:p>
            <a:r>
              <a:rPr lang="en-US" altLang="zh-CN" sz="2400" b="1" dirty="0">
                <a:latin typeface="Helvetica" panose="020B0604020202020204" pitchFamily="34" charset="0"/>
                <a:cs typeface="Helvetica" panose="020B0604020202020204" pitchFamily="34" charset="0"/>
              </a:rPr>
              <a:t>Method- Paradigm</a:t>
            </a:r>
            <a:endParaRPr lang="zh-CN" altLang="en-US" sz="2400" b="1" dirty="0">
              <a:latin typeface="Helvetica" panose="020B0604020202020204" pitchFamily="34" charset="0"/>
              <a:cs typeface="Helvetica" panose="020B0604020202020204" pitchFamily="34" charset="0"/>
            </a:endParaRPr>
          </a:p>
        </p:txBody>
      </p:sp>
      <p:sp>
        <p:nvSpPr>
          <p:cNvPr id="11" name="文本框 10">
            <a:extLst>
              <a:ext uri="{FF2B5EF4-FFF2-40B4-BE49-F238E27FC236}">
                <a16:creationId xmlns:a16="http://schemas.microsoft.com/office/drawing/2014/main" id="{C6D29275-FBAE-8919-0440-39CD01E95D1C}"/>
              </a:ext>
            </a:extLst>
          </p:cNvPr>
          <p:cNvSpPr txBox="1"/>
          <p:nvPr/>
        </p:nvSpPr>
        <p:spPr>
          <a:xfrm>
            <a:off x="5714975" y="822170"/>
            <a:ext cx="4641908" cy="1659429"/>
          </a:xfrm>
          <a:prstGeom prst="rect">
            <a:avLst/>
          </a:prstGeom>
          <a:noFill/>
        </p:spPr>
        <p:txBody>
          <a:bodyPr wrap="square" rtlCol="0">
            <a:spAutoFit/>
          </a:bodyPr>
          <a:lstStyle/>
          <a:p>
            <a:pPr>
              <a:lnSpc>
                <a:spcPct val="130000"/>
              </a:lnSpc>
            </a:pPr>
            <a:r>
              <a:rPr lang="en-US" altLang="zh-CN" sz="1600" dirty="0">
                <a:latin typeface="Helvetica" panose="020B0604020202020204" pitchFamily="34" charset="0"/>
                <a:cs typeface="Helvetica" panose="020B0604020202020204" pitchFamily="34" charset="0"/>
              </a:rPr>
              <a:t>Main 3 Phases</a:t>
            </a:r>
          </a:p>
          <a:p>
            <a:pPr marL="285750" indent="-285750">
              <a:lnSpc>
                <a:spcPct val="130000"/>
              </a:lnSpc>
              <a:buFont typeface="Arial" panose="020B0604020202020204" pitchFamily="34" charset="0"/>
              <a:buChar char="•"/>
            </a:pPr>
            <a:r>
              <a:rPr lang="en-US" altLang="zh-CN" sz="1600" b="1" dirty="0">
                <a:solidFill>
                  <a:schemeClr val="accent6"/>
                </a:solidFill>
                <a:latin typeface="Helvetica" panose="020B0604020202020204" pitchFamily="34" charset="0"/>
                <a:cs typeface="Helvetica" panose="020B0604020202020204" pitchFamily="34" charset="0"/>
              </a:rPr>
              <a:t>Color Decision Phase</a:t>
            </a:r>
            <a:r>
              <a:rPr lang="en-US" altLang="zh-CN" sz="1600" dirty="0">
                <a:latin typeface="Helvetica" panose="020B0604020202020204" pitchFamily="34" charset="0"/>
                <a:cs typeface="Helvetica" panose="020B0604020202020204" pitchFamily="34" charset="0"/>
              </a:rPr>
              <a:t>: Choose the bet color</a:t>
            </a:r>
          </a:p>
          <a:p>
            <a:pPr marL="285750" indent="-285750">
              <a:lnSpc>
                <a:spcPct val="130000"/>
              </a:lnSpc>
              <a:buFont typeface="Arial" panose="020B0604020202020204" pitchFamily="34" charset="0"/>
              <a:buChar char="•"/>
            </a:pPr>
            <a:r>
              <a:rPr lang="en-US" altLang="zh-CN" sz="1600" b="1" dirty="0">
                <a:solidFill>
                  <a:srgbClr val="7030A0"/>
                </a:solidFill>
                <a:latin typeface="Helvetica" panose="020B0604020202020204" pitchFamily="34" charset="0"/>
                <a:cs typeface="Helvetica" panose="020B0604020202020204" pitchFamily="34" charset="0"/>
              </a:rPr>
              <a:t>Bet Decision Phase</a:t>
            </a:r>
            <a:r>
              <a:rPr lang="en-US" altLang="zh-CN" sz="1600" dirty="0">
                <a:latin typeface="Helvetica" panose="020B0604020202020204" pitchFamily="34" charset="0"/>
                <a:cs typeface="Helvetica" panose="020B0604020202020204" pitchFamily="34" charset="0"/>
              </a:rPr>
              <a:t>: Choose the bet time (With </a:t>
            </a:r>
            <a:r>
              <a:rPr lang="en-US" altLang="zh-CN" sz="1600" dirty="0" err="1">
                <a:latin typeface="Helvetica" panose="020B0604020202020204" pitchFamily="34" charset="0"/>
                <a:cs typeface="Helvetica" panose="020B0604020202020204" pitchFamily="34" charset="0"/>
              </a:rPr>
              <a:t>varing</a:t>
            </a:r>
            <a:r>
              <a:rPr lang="en-US" altLang="zh-CN" sz="1600" dirty="0">
                <a:latin typeface="Helvetica" panose="020B0604020202020204" pitchFamily="34" charset="0"/>
                <a:cs typeface="Helvetica" panose="020B0604020202020204" pitchFamily="34" charset="0"/>
              </a:rPr>
              <a:t> bet amount)</a:t>
            </a:r>
          </a:p>
          <a:p>
            <a:pPr marL="285750" indent="-285750">
              <a:lnSpc>
                <a:spcPct val="130000"/>
              </a:lnSpc>
              <a:buFont typeface="Arial" panose="020B0604020202020204" pitchFamily="34" charset="0"/>
              <a:buChar char="•"/>
            </a:pPr>
            <a:r>
              <a:rPr lang="en-US" altLang="zh-CN" sz="1600" b="1" dirty="0">
                <a:solidFill>
                  <a:schemeClr val="accent2">
                    <a:lumMod val="75000"/>
                  </a:schemeClr>
                </a:solidFill>
                <a:latin typeface="Helvetica" panose="020B0604020202020204" pitchFamily="34" charset="0"/>
                <a:cs typeface="Helvetica" panose="020B0604020202020204" pitchFamily="34" charset="0"/>
              </a:rPr>
              <a:t>Outcome Phase</a:t>
            </a:r>
            <a:r>
              <a:rPr lang="en-US" altLang="zh-CN" sz="1600" dirty="0">
                <a:latin typeface="Helvetica" panose="020B0604020202020204" pitchFamily="34" charset="0"/>
                <a:cs typeface="Helvetica" panose="020B0604020202020204" pitchFamily="34" charset="0"/>
              </a:rPr>
              <a:t>: Show the bet results</a:t>
            </a:r>
            <a:endParaRPr lang="zh-CN" altLang="en-US" sz="1600"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31750304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72235540-3A0E-1B61-06BD-84E487A17B3D}"/>
              </a:ext>
            </a:extLst>
          </p:cNvPr>
          <p:cNvSpPr txBox="1"/>
          <p:nvPr/>
        </p:nvSpPr>
        <p:spPr>
          <a:xfrm>
            <a:off x="505437" y="385785"/>
            <a:ext cx="6094602" cy="461665"/>
          </a:xfrm>
          <a:prstGeom prst="rect">
            <a:avLst/>
          </a:prstGeom>
          <a:noFill/>
        </p:spPr>
        <p:txBody>
          <a:bodyPr wrap="square">
            <a:spAutoFit/>
          </a:bodyPr>
          <a:lstStyle/>
          <a:p>
            <a:r>
              <a:rPr lang="en-US" altLang="zh-CN" sz="2400" b="1" dirty="0"/>
              <a:t>Method – </a:t>
            </a:r>
            <a:r>
              <a:rPr lang="en-US" altLang="zh-CN" sz="2400" b="1" dirty="0" err="1"/>
              <a:t>fNIRS</a:t>
            </a:r>
            <a:endParaRPr lang="en-US" altLang="zh-CN" sz="2400" b="1" dirty="0"/>
          </a:p>
        </p:txBody>
      </p:sp>
      <p:sp>
        <p:nvSpPr>
          <p:cNvPr id="5" name="文本框 4">
            <a:extLst>
              <a:ext uri="{FF2B5EF4-FFF2-40B4-BE49-F238E27FC236}">
                <a16:creationId xmlns:a16="http://schemas.microsoft.com/office/drawing/2014/main" id="{938F92E0-7F2D-0002-2506-E6C1FD19302B}"/>
              </a:ext>
            </a:extLst>
          </p:cNvPr>
          <p:cNvSpPr txBox="1"/>
          <p:nvPr/>
        </p:nvSpPr>
        <p:spPr>
          <a:xfrm>
            <a:off x="505437" y="1181085"/>
            <a:ext cx="9955257" cy="1477328"/>
          </a:xfrm>
          <a:prstGeom prst="rect">
            <a:avLst/>
          </a:prstGeom>
          <a:noFill/>
        </p:spPr>
        <p:txBody>
          <a:bodyPr wrap="square" rtlCol="0">
            <a:spAutoFit/>
          </a:bodyPr>
          <a:lstStyle/>
          <a:p>
            <a:pPr algn="ctr"/>
            <a:r>
              <a:rPr lang="en-US" altLang="zh-CN" b="1" dirty="0" err="1">
                <a:latin typeface="Times New Roman" panose="02020603050405020304" pitchFamily="18" charset="0"/>
                <a:cs typeface="Times New Roman" panose="02020603050405020304" pitchFamily="18" charset="0"/>
              </a:rPr>
              <a:t>Hareware</a:t>
            </a:r>
            <a:r>
              <a:rPr lang="en-US" altLang="zh-CN" b="1"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 </a:t>
            </a:r>
            <a:r>
              <a:rPr lang="en-US" altLang="zh-CN" dirty="0" err="1">
                <a:latin typeface="Times New Roman" panose="02020603050405020304" pitchFamily="18" charset="0"/>
                <a:cs typeface="Times New Roman" panose="02020603050405020304" pitchFamily="18" charset="0"/>
              </a:rPr>
              <a:t>Artinis</a:t>
            </a:r>
            <a:r>
              <a:rPr lang="en-US" altLang="zh-CN" dirty="0">
                <a:latin typeface="Times New Roman" panose="02020603050405020304" pitchFamily="18" charset="0"/>
                <a:cs typeface="Times New Roman" panose="02020603050405020304" pitchFamily="18" charset="0"/>
              </a:rPr>
              <a:t> </a:t>
            </a:r>
            <a:r>
              <a:rPr lang="en-US" altLang="zh-CN" dirty="0" err="1">
                <a:latin typeface="Times New Roman" panose="02020603050405020304" pitchFamily="18" charset="0"/>
                <a:cs typeface="Times New Roman" panose="02020603050405020304" pitchFamily="18" charset="0"/>
              </a:rPr>
              <a:t>OxyMon</a:t>
            </a:r>
            <a:r>
              <a:rPr lang="en-US" altLang="zh-CN" dirty="0">
                <a:latin typeface="Times New Roman" panose="02020603050405020304" pitchFamily="18" charset="0"/>
                <a:cs typeface="Times New Roman" panose="02020603050405020304" pitchFamily="18" charset="0"/>
              </a:rPr>
              <a:t> 8channel: 8 - Channel </a:t>
            </a:r>
            <a:r>
              <a:rPr lang="en-US" altLang="zh-CN" dirty="0" err="1">
                <a:latin typeface="Times New Roman" panose="02020603050405020304" pitchFamily="18" charset="0"/>
                <a:cs typeface="Times New Roman" panose="02020603050405020304" pitchFamily="18" charset="0"/>
              </a:rPr>
              <a:t>fNIRS</a:t>
            </a:r>
            <a:r>
              <a:rPr lang="en-US" altLang="zh-CN" dirty="0">
                <a:latin typeface="Times New Roman" panose="02020603050405020304" pitchFamily="18" charset="0"/>
                <a:cs typeface="Times New Roman" panose="02020603050405020304" pitchFamily="18" charset="0"/>
              </a:rPr>
              <a:t>, scanning for the prefrontal cortex</a:t>
            </a:r>
          </a:p>
          <a:p>
            <a:pPr algn="ctr"/>
            <a:endParaRPr lang="en-US" altLang="zh-CN" dirty="0"/>
          </a:p>
          <a:p>
            <a:pPr algn="ctr"/>
            <a:r>
              <a:rPr lang="en-US" altLang="zh-CN" b="1" dirty="0">
                <a:latin typeface="Times New Roman" panose="02020603050405020304" pitchFamily="18" charset="0"/>
                <a:cs typeface="Times New Roman" panose="02020603050405020304" pitchFamily="18" charset="0"/>
              </a:rPr>
              <a:t>Software</a:t>
            </a:r>
            <a:r>
              <a:rPr lang="en-US" altLang="zh-CN" dirty="0">
                <a:latin typeface="Times New Roman" panose="02020603050405020304" pitchFamily="18" charset="0"/>
                <a:cs typeface="Times New Roman" panose="02020603050405020304" pitchFamily="18" charset="0"/>
              </a:rPr>
              <a:t>: </a:t>
            </a:r>
            <a:r>
              <a:rPr lang="en-US" altLang="zh-CN" i="0" dirty="0" err="1">
                <a:solidFill>
                  <a:srgbClr val="000000"/>
                </a:solidFill>
                <a:effectLst/>
                <a:highlight>
                  <a:srgbClr val="FFFFFF"/>
                </a:highlight>
                <a:latin typeface="Times New Roman" panose="02020603050405020304" pitchFamily="18" charset="0"/>
                <a:cs typeface="Times New Roman" panose="02020603050405020304" pitchFamily="18" charset="0"/>
              </a:rPr>
              <a:t>OxySoft</a:t>
            </a:r>
            <a:r>
              <a:rPr lang="en-US" altLang="zh-CN" i="0" dirty="0">
                <a:solidFill>
                  <a:srgbClr val="000000"/>
                </a:solidFill>
                <a:effectLst/>
                <a:highlight>
                  <a:srgbClr val="FFFFFF"/>
                </a:highlight>
                <a:latin typeface="Times New Roman" panose="02020603050405020304" pitchFamily="18" charset="0"/>
                <a:cs typeface="Times New Roman" panose="02020603050405020304" pitchFamily="18" charset="0"/>
              </a:rPr>
              <a:t>: Displays relative concentration changes in oxy-, deoxy-, total hemoglobin, and tissue saturation index (TSI) in real-time. </a:t>
            </a:r>
          </a:p>
          <a:p>
            <a:r>
              <a:rPr lang="en-US" altLang="zh-CN" b="1" dirty="0"/>
              <a:t>  </a:t>
            </a:r>
            <a:endParaRPr lang="zh-CN" altLang="en-US" b="1" dirty="0"/>
          </a:p>
        </p:txBody>
      </p:sp>
      <p:pic>
        <p:nvPicPr>
          <p:cNvPr id="7" name="图片 6">
            <a:extLst>
              <a:ext uri="{FF2B5EF4-FFF2-40B4-BE49-F238E27FC236}">
                <a16:creationId xmlns:a16="http://schemas.microsoft.com/office/drawing/2014/main" id="{DAE3AA0C-2EE6-A86F-495A-9CB7A36981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5437" y="2658413"/>
            <a:ext cx="4572000" cy="3429000"/>
          </a:xfrm>
          <a:prstGeom prst="rect">
            <a:avLst/>
          </a:prstGeom>
        </p:spPr>
      </p:pic>
      <p:pic>
        <p:nvPicPr>
          <p:cNvPr id="8" name="图片 7">
            <a:extLst>
              <a:ext uri="{FF2B5EF4-FFF2-40B4-BE49-F238E27FC236}">
                <a16:creationId xmlns:a16="http://schemas.microsoft.com/office/drawing/2014/main" id="{0F492DEC-8ACE-B8D2-E94F-04F55E1CEA0C}"/>
              </a:ext>
            </a:extLst>
          </p:cNvPr>
          <p:cNvPicPr>
            <a:picLocks noChangeAspect="1"/>
          </p:cNvPicPr>
          <p:nvPr/>
        </p:nvPicPr>
        <p:blipFill>
          <a:blip r:embed="rId4"/>
          <a:stretch>
            <a:fillRect/>
          </a:stretch>
        </p:blipFill>
        <p:spPr>
          <a:xfrm>
            <a:off x="5306091" y="2606263"/>
            <a:ext cx="5154603" cy="3865952"/>
          </a:xfrm>
          <a:prstGeom prst="rect">
            <a:avLst/>
          </a:prstGeom>
        </p:spPr>
      </p:pic>
    </p:spTree>
    <p:extLst>
      <p:ext uri="{BB962C8B-B14F-4D97-AF65-F5344CB8AC3E}">
        <p14:creationId xmlns:p14="http://schemas.microsoft.com/office/powerpoint/2010/main" val="38427786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90615" y="494444"/>
            <a:ext cx="3663737" cy="461665"/>
          </a:xfrm>
          <a:prstGeom prst="rect">
            <a:avLst/>
          </a:prstGeom>
          <a:noFill/>
        </p:spPr>
        <p:txBody>
          <a:bodyPr wrap="square" rtlCol="0">
            <a:spAutoFit/>
          </a:bodyPr>
          <a:lstStyle/>
          <a:p>
            <a:r>
              <a:rPr lang="en-US" altLang="zh-CN" sz="2400" b="1" dirty="0"/>
              <a:t>Method – Scales</a:t>
            </a:r>
          </a:p>
        </p:txBody>
      </p:sp>
      <p:grpSp>
        <p:nvGrpSpPr>
          <p:cNvPr id="36" name="组合 35"/>
          <p:cNvGrpSpPr/>
          <p:nvPr/>
        </p:nvGrpSpPr>
        <p:grpSpPr>
          <a:xfrm>
            <a:off x="415925" y="1116965"/>
            <a:ext cx="2964180" cy="2194560"/>
            <a:chOff x="559" y="4482"/>
            <a:chExt cx="4668" cy="3456"/>
          </a:xfrm>
        </p:grpSpPr>
        <p:sp>
          <p:nvSpPr>
            <p:cNvPr id="21" name="椭圆 20"/>
            <p:cNvSpPr/>
            <p:nvPr>
              <p:custDataLst>
                <p:tags r:id="rId3"/>
              </p:custDataLst>
            </p:nvPr>
          </p:nvSpPr>
          <p:spPr>
            <a:xfrm>
              <a:off x="3671" y="6167"/>
              <a:ext cx="1556" cy="726"/>
            </a:xfrm>
            <a:prstGeom prst="ellipse">
              <a:avLst/>
            </a:prstGeom>
            <a:solidFill>
              <a:srgbClr val="C44121"/>
            </a:solidFill>
            <a:ln>
              <a:noFill/>
            </a:ln>
            <a:effectLst>
              <a:outerShdw blurRad="50800" dist="50800" dir="5400000" sx="88000" sy="88000" algn="ctr" rotWithShape="0">
                <a:srgbClr val="000000">
                  <a:alpha val="78000"/>
                </a:srgbClr>
              </a:outerShdw>
              <a:reflection stA="45000" endPos="0" dist="50800" dir="5400000" sy="-100000" algn="bl" rotWithShape="0"/>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1200" b="1">
                  <a:latin typeface="Times New Roman Bold" panose="02020503050405090304" charset="0"/>
                  <a:cs typeface="Times New Roman Bold" panose="02020503050405090304" charset="0"/>
                </a:rPr>
                <a:t>Medication</a:t>
              </a:r>
            </a:p>
          </p:txBody>
        </p:sp>
        <p:grpSp>
          <p:nvGrpSpPr>
            <p:cNvPr id="35" name="组合 34"/>
            <p:cNvGrpSpPr/>
            <p:nvPr/>
          </p:nvGrpSpPr>
          <p:grpSpPr>
            <a:xfrm>
              <a:off x="559" y="4482"/>
              <a:ext cx="4507" cy="3457"/>
              <a:chOff x="559" y="4482"/>
              <a:chExt cx="4507" cy="3457"/>
            </a:xfrm>
          </p:grpSpPr>
          <p:sp>
            <p:nvSpPr>
              <p:cNvPr id="3" name="椭圆 2"/>
              <p:cNvSpPr/>
              <p:nvPr/>
            </p:nvSpPr>
            <p:spPr>
              <a:xfrm>
                <a:off x="2115" y="4482"/>
                <a:ext cx="1556" cy="726"/>
              </a:xfrm>
              <a:prstGeom prst="ellipse">
                <a:avLst/>
              </a:prstGeom>
              <a:solidFill>
                <a:srgbClr val="C44121"/>
              </a:solidFill>
              <a:ln>
                <a:noFill/>
              </a:ln>
              <a:effectLst>
                <a:outerShdw blurRad="50800" dist="50800" dir="5400000" sx="88000" sy="88000" algn="ctr" rotWithShape="0">
                  <a:srgbClr val="000000">
                    <a:alpha val="78000"/>
                  </a:srgbClr>
                </a:outerShdw>
                <a:reflection stA="45000" endPos="0" dist="50800" dir="5400000" sy="-100000" algn="bl" rotWithShape="0"/>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1200" b="1">
                    <a:latin typeface="Times New Roman Bold" panose="02020503050405090304" charset="0"/>
                    <a:cs typeface="Times New Roman Bold" panose="02020503050405090304" charset="0"/>
                  </a:rPr>
                  <a:t>Quality</a:t>
                </a:r>
              </a:p>
            </p:txBody>
          </p:sp>
          <p:sp>
            <p:nvSpPr>
              <p:cNvPr id="20" name="椭圆 19"/>
              <p:cNvSpPr/>
              <p:nvPr>
                <p:custDataLst>
                  <p:tags r:id="rId4"/>
                </p:custDataLst>
              </p:nvPr>
            </p:nvSpPr>
            <p:spPr>
              <a:xfrm>
                <a:off x="3510" y="5035"/>
                <a:ext cx="1556" cy="726"/>
              </a:xfrm>
              <a:prstGeom prst="ellipse">
                <a:avLst/>
              </a:prstGeom>
              <a:solidFill>
                <a:srgbClr val="C44121"/>
              </a:solidFill>
              <a:ln>
                <a:noFill/>
              </a:ln>
              <a:effectLst>
                <a:outerShdw blurRad="50800" dist="50800" dir="5400000" sx="88000" sy="88000" algn="ctr" rotWithShape="0">
                  <a:srgbClr val="000000">
                    <a:alpha val="78000"/>
                  </a:srgbClr>
                </a:outerShdw>
                <a:reflection stA="45000" endPos="0" dist="50800" dir="5400000" sy="-100000" algn="bl" rotWithShape="0"/>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900" b="1">
                    <a:latin typeface="Times New Roman Bold" panose="02020503050405090304" charset="0"/>
                    <a:cs typeface="Times New Roman Bold" panose="02020503050405090304" charset="0"/>
                  </a:rPr>
                  <a:t>Efficiency</a:t>
                </a:r>
              </a:p>
            </p:txBody>
          </p:sp>
          <p:grpSp>
            <p:nvGrpSpPr>
              <p:cNvPr id="34" name="组合 33"/>
              <p:cNvGrpSpPr/>
              <p:nvPr/>
            </p:nvGrpSpPr>
            <p:grpSpPr>
              <a:xfrm>
                <a:off x="1049" y="5969"/>
                <a:ext cx="3279" cy="1971"/>
                <a:chOff x="1049" y="5969"/>
                <a:chExt cx="3279" cy="1971"/>
              </a:xfrm>
            </p:grpSpPr>
            <p:sp>
              <p:nvSpPr>
                <p:cNvPr id="4" name="文本框 3"/>
                <p:cNvSpPr txBox="1"/>
                <p:nvPr/>
              </p:nvSpPr>
              <p:spPr>
                <a:xfrm>
                  <a:off x="1975" y="5969"/>
                  <a:ext cx="1696" cy="483"/>
                </a:xfrm>
                <a:prstGeom prst="rect">
                  <a:avLst/>
                </a:prstGeom>
                <a:noFill/>
              </p:spPr>
              <p:txBody>
                <a:bodyPr wrap="none" rtlCol="0">
                  <a:spAutoFit/>
                </a:bodyPr>
                <a:lstStyle/>
                <a:p>
                  <a:r>
                    <a:rPr lang="en-US" altLang="zh-CN" sz="1400" b="1" dirty="0">
                      <a:latin typeface="Times New Roman Bold" panose="02020503050405090304" charset="0"/>
                      <a:cs typeface="Times New Roman Bold" panose="02020503050405090304" charset="0"/>
                    </a:rPr>
                    <a:t>7 sub-scales</a:t>
                  </a:r>
                </a:p>
              </p:txBody>
            </p:sp>
            <p:sp>
              <p:nvSpPr>
                <p:cNvPr id="22" name="椭圆 21"/>
                <p:cNvSpPr/>
                <p:nvPr>
                  <p:custDataLst>
                    <p:tags r:id="rId7"/>
                  </p:custDataLst>
                </p:nvPr>
              </p:nvSpPr>
              <p:spPr>
                <a:xfrm>
                  <a:off x="2772" y="7214"/>
                  <a:ext cx="1556" cy="726"/>
                </a:xfrm>
                <a:prstGeom prst="ellipse">
                  <a:avLst/>
                </a:prstGeom>
                <a:solidFill>
                  <a:srgbClr val="C44121"/>
                </a:solidFill>
                <a:ln>
                  <a:noFill/>
                </a:ln>
                <a:effectLst>
                  <a:outerShdw blurRad="50800" dist="50800" dir="5400000" sx="88000" sy="88000" algn="ctr" rotWithShape="0">
                    <a:srgbClr val="000000">
                      <a:alpha val="78000"/>
                    </a:srgbClr>
                  </a:outerShdw>
                  <a:reflection stA="45000" endPos="0" dist="50800" dir="5400000" sy="-100000" algn="bl" rotWithShape="0"/>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1200" b="1">
                      <a:latin typeface="Times New Roman Bold" panose="02020503050405090304" charset="0"/>
                      <a:cs typeface="Times New Roman Bold" panose="02020503050405090304" charset="0"/>
                    </a:rPr>
                    <a:t>Dysfunction</a:t>
                  </a:r>
                </a:p>
              </p:txBody>
            </p:sp>
            <p:sp>
              <p:nvSpPr>
                <p:cNvPr id="23" name="椭圆 22"/>
                <p:cNvSpPr/>
                <p:nvPr>
                  <p:custDataLst>
                    <p:tags r:id="rId8"/>
                  </p:custDataLst>
                </p:nvPr>
              </p:nvSpPr>
              <p:spPr>
                <a:xfrm>
                  <a:off x="1049" y="7214"/>
                  <a:ext cx="1556" cy="726"/>
                </a:xfrm>
                <a:prstGeom prst="ellipse">
                  <a:avLst/>
                </a:prstGeom>
                <a:solidFill>
                  <a:srgbClr val="C44121"/>
                </a:solidFill>
                <a:ln>
                  <a:noFill/>
                </a:ln>
                <a:effectLst>
                  <a:outerShdw blurRad="50800" dist="50800" dir="5400000" sx="88000" sy="88000" algn="ctr" rotWithShape="0">
                    <a:srgbClr val="000000">
                      <a:alpha val="78000"/>
                    </a:srgbClr>
                  </a:outerShdw>
                  <a:reflection stA="45000" endPos="0" dist="50800" dir="5400000" sy="-100000" algn="bl" rotWithShape="0"/>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1000" b="1">
                      <a:latin typeface="Times New Roman Bold" panose="02020503050405090304" charset="0"/>
                      <a:cs typeface="Times New Roman Bold" panose="02020503050405090304" charset="0"/>
                    </a:rPr>
                    <a:t>Disturbances</a:t>
                  </a:r>
                </a:p>
              </p:txBody>
            </p:sp>
          </p:grpSp>
          <p:sp>
            <p:nvSpPr>
              <p:cNvPr id="24" name="椭圆 23"/>
              <p:cNvSpPr/>
              <p:nvPr>
                <p:custDataLst>
                  <p:tags r:id="rId5"/>
                </p:custDataLst>
              </p:nvPr>
            </p:nvSpPr>
            <p:spPr>
              <a:xfrm>
                <a:off x="559" y="6167"/>
                <a:ext cx="1556" cy="726"/>
              </a:xfrm>
              <a:prstGeom prst="ellipse">
                <a:avLst/>
              </a:prstGeom>
              <a:solidFill>
                <a:srgbClr val="C44121"/>
              </a:solidFill>
              <a:ln>
                <a:noFill/>
              </a:ln>
              <a:effectLst>
                <a:outerShdw blurRad="50800" dist="50800" dir="5400000" sx="88000" sy="88000" algn="ctr" rotWithShape="0">
                  <a:srgbClr val="000000">
                    <a:alpha val="78000"/>
                  </a:srgbClr>
                </a:outerShdw>
                <a:reflection stA="45000" endPos="0" dist="50800" dir="5400000" sy="-100000" algn="bl" rotWithShape="0"/>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1000" b="1">
                    <a:latin typeface="Times New Roman Bold" panose="02020503050405090304" charset="0"/>
                    <a:cs typeface="Times New Roman Bold" panose="02020503050405090304" charset="0"/>
                  </a:rPr>
                  <a:t>Duration</a:t>
                </a:r>
              </a:p>
            </p:txBody>
          </p:sp>
          <p:sp>
            <p:nvSpPr>
              <p:cNvPr id="25" name="椭圆 24"/>
              <p:cNvSpPr/>
              <p:nvPr>
                <p:custDataLst>
                  <p:tags r:id="rId6"/>
                </p:custDataLst>
              </p:nvPr>
            </p:nvSpPr>
            <p:spPr>
              <a:xfrm>
                <a:off x="655" y="5037"/>
                <a:ext cx="1556" cy="726"/>
              </a:xfrm>
              <a:prstGeom prst="ellipse">
                <a:avLst/>
              </a:prstGeom>
              <a:solidFill>
                <a:srgbClr val="C44121"/>
              </a:solidFill>
              <a:ln>
                <a:noFill/>
              </a:ln>
              <a:effectLst>
                <a:outerShdw blurRad="50800" dist="50800" dir="5400000" sx="88000" sy="88000" algn="ctr" rotWithShape="0">
                  <a:srgbClr val="000000">
                    <a:alpha val="78000"/>
                  </a:srgbClr>
                </a:outerShdw>
                <a:reflection stA="45000" endPos="0" dist="50800" dir="5400000" sy="-100000" algn="bl" rotWithShape="0"/>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1000" b="1">
                    <a:latin typeface="Times New Roman Bold" panose="02020503050405090304" charset="0"/>
                    <a:cs typeface="Times New Roman Bold" panose="02020503050405090304" charset="0"/>
                  </a:rPr>
                  <a:t>Latency</a:t>
                </a:r>
              </a:p>
            </p:txBody>
          </p:sp>
        </p:grpSp>
      </p:grpSp>
      <p:pic>
        <p:nvPicPr>
          <p:cNvPr id="26" name="图片 25" descr="截屏2024-04-15 09.22.35"/>
          <p:cNvPicPr>
            <a:picLocks noChangeAspect="1"/>
          </p:cNvPicPr>
          <p:nvPr/>
        </p:nvPicPr>
        <p:blipFill>
          <a:blip r:embed="rId11"/>
          <a:stretch>
            <a:fillRect/>
          </a:stretch>
        </p:blipFill>
        <p:spPr>
          <a:xfrm>
            <a:off x="3420110" y="209550"/>
            <a:ext cx="2964180" cy="907415"/>
          </a:xfrm>
          <a:prstGeom prst="rect">
            <a:avLst/>
          </a:prstGeom>
          <a:effectLst>
            <a:outerShdw blurRad="63500" sx="102000" sy="102000" algn="ctr" rotWithShape="0">
              <a:prstClr val="black">
                <a:alpha val="40000"/>
              </a:prstClr>
            </a:outerShdw>
          </a:effectLst>
        </p:spPr>
      </p:pic>
      <p:sp>
        <p:nvSpPr>
          <p:cNvPr id="27" name="文本框 26"/>
          <p:cNvSpPr txBox="1"/>
          <p:nvPr/>
        </p:nvSpPr>
        <p:spPr>
          <a:xfrm>
            <a:off x="5400040" y="1116965"/>
            <a:ext cx="1176655" cy="245110"/>
          </a:xfrm>
          <a:prstGeom prst="rect">
            <a:avLst/>
          </a:prstGeom>
          <a:noFill/>
        </p:spPr>
        <p:txBody>
          <a:bodyPr wrap="square" rtlCol="0">
            <a:spAutoFit/>
          </a:bodyPr>
          <a:lstStyle/>
          <a:p>
            <a:r>
              <a:rPr lang="en-US" altLang="zh-CN" sz="1000" i="1">
                <a:latin typeface="Times New Roman Regular" panose="02020503050405090304" charset="0"/>
                <a:cs typeface="Times New Roman Regular" panose="02020503050405090304" charset="0"/>
              </a:rPr>
              <a:t>(</a:t>
            </a:r>
            <a:r>
              <a:rPr lang="zh-CN" altLang="en-US" sz="1000" i="1">
                <a:latin typeface="Times New Roman Regular" panose="02020503050405090304" charset="0"/>
                <a:cs typeface="Times New Roman Regular" panose="02020503050405090304" charset="0"/>
              </a:rPr>
              <a:t>Buysse</a:t>
            </a:r>
            <a:r>
              <a:rPr lang="en-US" altLang="zh-CN" sz="1000" i="1">
                <a:latin typeface="Times New Roman Regular" panose="02020503050405090304" charset="0"/>
                <a:cs typeface="Times New Roman Regular" panose="02020503050405090304" charset="0"/>
              </a:rPr>
              <a:t>,1989)</a:t>
            </a:r>
          </a:p>
        </p:txBody>
      </p:sp>
      <p:pic>
        <p:nvPicPr>
          <p:cNvPr id="28" name="图片 27" descr="截屏2024-04-15 09.25.05"/>
          <p:cNvPicPr>
            <a:picLocks noChangeAspect="1"/>
          </p:cNvPicPr>
          <p:nvPr/>
        </p:nvPicPr>
        <p:blipFill>
          <a:blip r:embed="rId12"/>
          <a:stretch>
            <a:fillRect/>
          </a:stretch>
        </p:blipFill>
        <p:spPr>
          <a:xfrm>
            <a:off x="660400" y="3516630"/>
            <a:ext cx="2474595" cy="3058160"/>
          </a:xfrm>
          <a:prstGeom prst="rect">
            <a:avLst/>
          </a:prstGeom>
          <a:effectLst>
            <a:outerShdw blurRad="63500" sx="102000" sy="102000" algn="ctr" rotWithShape="0">
              <a:prstClr val="black">
                <a:alpha val="40000"/>
              </a:prstClr>
            </a:outerShdw>
          </a:effectLst>
        </p:spPr>
      </p:pic>
      <p:sp>
        <p:nvSpPr>
          <p:cNvPr id="29" name="文本框 28"/>
          <p:cNvSpPr txBox="1"/>
          <p:nvPr/>
        </p:nvSpPr>
        <p:spPr>
          <a:xfrm>
            <a:off x="95885" y="6612890"/>
            <a:ext cx="6096000" cy="245110"/>
          </a:xfrm>
          <a:prstGeom prst="rect">
            <a:avLst/>
          </a:prstGeom>
          <a:noFill/>
        </p:spPr>
        <p:txBody>
          <a:bodyPr wrap="square" rtlCol="0" anchor="t">
            <a:spAutoFit/>
          </a:bodyPr>
          <a:lstStyle/>
          <a:p>
            <a:r>
              <a:rPr lang="zh-CN" altLang="en-US" sz="1000" i="1">
                <a:latin typeface="Times New Roman Italic" panose="02020503050405090304" charset="0"/>
                <a:cs typeface="Times New Roman Italic" panose="02020503050405090304" charset="0"/>
              </a:rPr>
              <a:t>https://www.psychdb.com/_media/sleep/2-insomnia-disorder/the_pittsburgh_sleep_quality_index_psqi.pdf</a:t>
            </a:r>
          </a:p>
        </p:txBody>
      </p:sp>
      <p:pic>
        <p:nvPicPr>
          <p:cNvPr id="32" name="图片 31" descr="截屏2024-04-15 09.30.39"/>
          <p:cNvPicPr>
            <a:picLocks noChangeAspect="1"/>
          </p:cNvPicPr>
          <p:nvPr/>
        </p:nvPicPr>
        <p:blipFill>
          <a:blip r:embed="rId13"/>
          <a:stretch>
            <a:fillRect/>
          </a:stretch>
        </p:blipFill>
        <p:spPr>
          <a:xfrm>
            <a:off x="3949065" y="2367915"/>
            <a:ext cx="5429885" cy="816610"/>
          </a:xfrm>
          <a:prstGeom prst="rect">
            <a:avLst/>
          </a:prstGeom>
          <a:effectLst>
            <a:outerShdw blurRad="63500" sx="102000" sy="102000" algn="ctr" rotWithShape="0">
              <a:prstClr val="black">
                <a:alpha val="40000"/>
              </a:prstClr>
            </a:outerShdw>
          </a:effectLst>
        </p:spPr>
      </p:pic>
      <p:pic>
        <p:nvPicPr>
          <p:cNvPr id="33" name="图片 32" descr="截屏2024-04-15 09.31.47"/>
          <p:cNvPicPr>
            <a:picLocks noChangeAspect="1"/>
          </p:cNvPicPr>
          <p:nvPr/>
        </p:nvPicPr>
        <p:blipFill>
          <a:blip r:embed="rId14"/>
          <a:stretch>
            <a:fillRect/>
          </a:stretch>
        </p:blipFill>
        <p:spPr>
          <a:xfrm>
            <a:off x="3949065" y="3516630"/>
            <a:ext cx="5430520" cy="2162175"/>
          </a:xfrm>
          <a:prstGeom prst="rect">
            <a:avLst/>
          </a:prstGeom>
          <a:effectLst>
            <a:outerShdw blurRad="63500" sx="102000" sy="102000" algn="ctr" rotWithShape="0">
              <a:prstClr val="black">
                <a:alpha val="40000"/>
              </a:prstClr>
            </a:outerShdw>
          </a:effectLst>
        </p:spPr>
      </p:pic>
      <p:pic>
        <p:nvPicPr>
          <p:cNvPr id="37" name="图片 36" descr="截屏2024-04-15 09.34.33"/>
          <p:cNvPicPr>
            <a:picLocks noChangeAspect="1"/>
          </p:cNvPicPr>
          <p:nvPr/>
        </p:nvPicPr>
        <p:blipFill>
          <a:blip r:embed="rId15"/>
          <a:stretch>
            <a:fillRect/>
          </a:stretch>
        </p:blipFill>
        <p:spPr>
          <a:xfrm>
            <a:off x="6500495" y="209550"/>
            <a:ext cx="3882390" cy="857250"/>
          </a:xfrm>
          <a:prstGeom prst="rect">
            <a:avLst/>
          </a:prstGeom>
        </p:spPr>
      </p:pic>
      <p:sp>
        <p:nvSpPr>
          <p:cNvPr id="38" name="圆角矩形 37"/>
          <p:cNvSpPr/>
          <p:nvPr/>
        </p:nvSpPr>
        <p:spPr>
          <a:xfrm>
            <a:off x="7330440" y="878205"/>
            <a:ext cx="810260" cy="169545"/>
          </a:xfrm>
          <a:prstGeom prst="roundRect">
            <a:avLst/>
          </a:prstGeom>
          <a:noFill/>
          <a:ln>
            <a:solidFill>
              <a:srgbClr val="C44121"/>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9" name="圆角矩形 38"/>
          <p:cNvSpPr/>
          <p:nvPr>
            <p:custDataLst>
              <p:tags r:id="rId1"/>
            </p:custDataLst>
          </p:nvPr>
        </p:nvSpPr>
        <p:spPr>
          <a:xfrm>
            <a:off x="7757795" y="2851785"/>
            <a:ext cx="810260" cy="169545"/>
          </a:xfrm>
          <a:prstGeom prst="roundRect">
            <a:avLst/>
          </a:prstGeom>
          <a:noFill/>
          <a:ln>
            <a:solidFill>
              <a:srgbClr val="C44121"/>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40" name="文本框 39"/>
          <p:cNvSpPr txBox="1"/>
          <p:nvPr>
            <p:custDataLst>
              <p:tags r:id="rId2"/>
            </p:custDataLst>
          </p:nvPr>
        </p:nvSpPr>
        <p:spPr>
          <a:xfrm>
            <a:off x="7680960" y="3170555"/>
            <a:ext cx="1176655" cy="245110"/>
          </a:xfrm>
          <a:prstGeom prst="rect">
            <a:avLst/>
          </a:prstGeom>
          <a:noFill/>
        </p:spPr>
        <p:txBody>
          <a:bodyPr wrap="square" rtlCol="0">
            <a:spAutoFit/>
          </a:bodyPr>
          <a:lstStyle/>
          <a:p>
            <a:r>
              <a:rPr lang="en-US" altLang="zh-CN" sz="1000" i="1">
                <a:latin typeface="Times New Roman Regular" panose="02020503050405090304" charset="0"/>
                <a:cs typeface="Times New Roman Regular" panose="02020503050405090304" charset="0"/>
              </a:rPr>
              <a:t>(Liu,2021)</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504C35DF-F543-DFCF-A887-E036CA6618AB}"/>
              </a:ext>
            </a:extLst>
          </p:cNvPr>
          <p:cNvSpPr txBox="1"/>
          <p:nvPr/>
        </p:nvSpPr>
        <p:spPr>
          <a:xfrm>
            <a:off x="419725" y="374754"/>
            <a:ext cx="4690708" cy="584775"/>
          </a:xfrm>
          <a:prstGeom prst="rect">
            <a:avLst/>
          </a:prstGeom>
          <a:noFill/>
        </p:spPr>
        <p:txBody>
          <a:bodyPr wrap="none" rtlCol="0">
            <a:spAutoFit/>
          </a:bodyPr>
          <a:lstStyle/>
          <a:p>
            <a:r>
              <a:rPr lang="en-US" altLang="zh-CN" sz="3200" b="1" dirty="0"/>
              <a:t>Outline of Presentation</a:t>
            </a:r>
            <a:endParaRPr lang="zh-CN" altLang="en-US" sz="3200" b="1" dirty="0"/>
          </a:p>
        </p:txBody>
      </p:sp>
      <p:sp>
        <p:nvSpPr>
          <p:cNvPr id="3" name="文本框 2">
            <a:extLst>
              <a:ext uri="{FF2B5EF4-FFF2-40B4-BE49-F238E27FC236}">
                <a16:creationId xmlns:a16="http://schemas.microsoft.com/office/drawing/2014/main" id="{E0DDDC24-098C-6A72-C9C4-E111A5EDEC3F}"/>
              </a:ext>
            </a:extLst>
          </p:cNvPr>
          <p:cNvSpPr txBox="1"/>
          <p:nvPr/>
        </p:nvSpPr>
        <p:spPr>
          <a:xfrm>
            <a:off x="479685" y="1424066"/>
            <a:ext cx="4145687" cy="3416320"/>
          </a:xfrm>
          <a:prstGeom prst="rect">
            <a:avLst/>
          </a:prstGeom>
          <a:noFill/>
        </p:spPr>
        <p:txBody>
          <a:bodyPr wrap="none" rtlCol="0">
            <a:spAutoFit/>
          </a:bodyPr>
          <a:lstStyle/>
          <a:p>
            <a:pPr marL="285750" indent="-285750">
              <a:buFont typeface="Arial" panose="020B0604020202020204" pitchFamily="34" charset="0"/>
              <a:buChar char="•"/>
            </a:pPr>
            <a:r>
              <a:rPr lang="en-US" altLang="zh-CN" sz="2400" b="1" dirty="0">
                <a:solidFill>
                  <a:schemeClr val="bg1">
                    <a:lumMod val="95000"/>
                  </a:schemeClr>
                </a:solidFill>
              </a:rPr>
              <a:t>Background Introduction</a:t>
            </a:r>
          </a:p>
          <a:p>
            <a:pPr marL="285750" indent="-285750">
              <a:buFont typeface="Arial" panose="020B0604020202020204" pitchFamily="34" charset="0"/>
              <a:buChar char="•"/>
            </a:pPr>
            <a:endParaRPr lang="en-US" altLang="zh-CN" sz="2400" b="1" dirty="0"/>
          </a:p>
          <a:p>
            <a:pPr marL="285750" indent="-285750">
              <a:buFont typeface="Arial" panose="020B0604020202020204" pitchFamily="34" charset="0"/>
              <a:buChar char="•"/>
            </a:pPr>
            <a:r>
              <a:rPr lang="en-US" altLang="zh-CN" sz="2400" b="1" dirty="0">
                <a:solidFill>
                  <a:schemeClr val="bg1">
                    <a:lumMod val="95000"/>
                  </a:schemeClr>
                </a:solidFill>
              </a:rPr>
              <a:t>Hypothesis </a:t>
            </a:r>
          </a:p>
          <a:p>
            <a:pPr marL="285750" indent="-285750">
              <a:buFont typeface="Arial" panose="020B0604020202020204" pitchFamily="34" charset="0"/>
              <a:buChar char="•"/>
            </a:pPr>
            <a:endParaRPr lang="en-US" altLang="zh-CN" sz="2400" b="1" dirty="0"/>
          </a:p>
          <a:p>
            <a:pPr marL="285750" indent="-285750">
              <a:buFont typeface="Arial" panose="020B0604020202020204" pitchFamily="34" charset="0"/>
              <a:buChar char="•"/>
            </a:pPr>
            <a:r>
              <a:rPr lang="en-US" altLang="zh-CN" sz="2400" b="1" dirty="0">
                <a:solidFill>
                  <a:schemeClr val="bg2"/>
                </a:solidFill>
              </a:rPr>
              <a:t>Methods </a:t>
            </a:r>
          </a:p>
          <a:p>
            <a:endParaRPr lang="en-US" altLang="zh-CN" sz="2400" b="1" dirty="0"/>
          </a:p>
          <a:p>
            <a:pPr marL="342900" indent="-342900">
              <a:buFont typeface="Arial" panose="020B0604020202020204" pitchFamily="34" charset="0"/>
              <a:buChar char="•"/>
            </a:pPr>
            <a:r>
              <a:rPr lang="en-US" altLang="zh-CN" sz="2400" b="1" dirty="0">
                <a:solidFill>
                  <a:srgbClr val="FF0000"/>
                </a:solidFill>
              </a:rPr>
              <a:t>Data Analysis</a:t>
            </a:r>
          </a:p>
          <a:p>
            <a:pPr marL="342900" indent="-342900">
              <a:buFont typeface="Arial" panose="020B0604020202020204" pitchFamily="34" charset="0"/>
              <a:buChar char="•"/>
            </a:pPr>
            <a:endParaRPr lang="en-US" altLang="zh-CN" sz="2400" b="1" dirty="0"/>
          </a:p>
          <a:p>
            <a:pPr marL="342900" indent="-342900">
              <a:buFont typeface="Arial" panose="020B0604020202020204" pitchFamily="34" charset="0"/>
              <a:buChar char="•"/>
            </a:pPr>
            <a:r>
              <a:rPr lang="en-US" altLang="zh-CN" sz="2400" b="1" dirty="0"/>
              <a:t>Expected Results</a:t>
            </a:r>
          </a:p>
        </p:txBody>
      </p:sp>
    </p:spTree>
    <p:extLst>
      <p:ext uri="{BB962C8B-B14F-4D97-AF65-F5344CB8AC3E}">
        <p14:creationId xmlns:p14="http://schemas.microsoft.com/office/powerpoint/2010/main" val="30098593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430038" y="579859"/>
            <a:ext cx="7883554" cy="461665"/>
          </a:xfrm>
          <a:prstGeom prst="rect">
            <a:avLst/>
          </a:prstGeom>
          <a:noFill/>
        </p:spPr>
        <p:txBody>
          <a:bodyPr wrap="square">
            <a:spAutoFit/>
          </a:bodyPr>
          <a:lstStyle/>
          <a:p>
            <a:r>
              <a:rPr lang="en-US" altLang="zh-CN" sz="2400" b="1" dirty="0"/>
              <a:t>Analysis &amp; Expected Results – Behavioral Analysis</a:t>
            </a:r>
          </a:p>
        </p:txBody>
      </p:sp>
      <p:sp>
        <p:nvSpPr>
          <p:cNvPr id="5" name="文本框 4"/>
          <p:cNvSpPr txBox="1"/>
          <p:nvPr>
            <p:custDataLst>
              <p:tags r:id="rId1"/>
            </p:custDataLst>
          </p:nvPr>
        </p:nvSpPr>
        <p:spPr>
          <a:xfrm>
            <a:off x="918210" y="2708910"/>
            <a:ext cx="9639300" cy="1568450"/>
          </a:xfrm>
          <a:prstGeom prst="rect">
            <a:avLst/>
          </a:prstGeom>
          <a:noFill/>
        </p:spPr>
        <p:txBody>
          <a:bodyPr wrap="square">
            <a:spAutoFit/>
          </a:bodyPr>
          <a:lstStyle/>
          <a:p>
            <a:pPr marL="285750" indent="-285750">
              <a:buFont typeface="Arial" panose="020B0604020202090204" pitchFamily="34" charset="0"/>
              <a:buChar char="•"/>
            </a:pPr>
            <a:endParaRPr lang="en-US" altLang="de-DE" sz="1600" b="1" dirty="0">
              <a:latin typeface="Helvetica Bold" charset="0"/>
              <a:cs typeface="Helvetica Bold" charset="0"/>
            </a:endParaRPr>
          </a:p>
          <a:p>
            <a:pPr marL="285750" indent="-285750">
              <a:buFont typeface="Arial" panose="020B0604020202090204" pitchFamily="34" charset="0"/>
              <a:buChar char="•"/>
            </a:pPr>
            <a:r>
              <a:rPr lang="en-US" altLang="zh-CN" sz="1200" b="1" i="1" dirty="0">
                <a:latin typeface="Times New Roman" panose="02020503050405090304" pitchFamily="18" charset="0"/>
                <a:cs typeface="Times New Roman" panose="02020503050405090304" pitchFamily="18" charset="0"/>
                <a:sym typeface="+mn-ea"/>
              </a:rPr>
              <a:t>Hypothesis 3</a:t>
            </a:r>
            <a:r>
              <a:rPr lang="en-US" altLang="zh-CN" sz="1200" i="1" dirty="0">
                <a:latin typeface="Times New Roman" panose="02020503050405090304" pitchFamily="18" charset="0"/>
                <a:cs typeface="Times New Roman" panose="02020503050405090304" pitchFamily="18" charset="0"/>
                <a:sym typeface="+mn-ea"/>
              </a:rPr>
              <a:t>: Insomnia people will have </a:t>
            </a:r>
            <a:r>
              <a:rPr lang="en-US" altLang="zh-CN" sz="1200" i="1" dirty="0">
                <a:solidFill>
                  <a:srgbClr val="FF0000"/>
                </a:solidFill>
                <a:latin typeface="Times New Roman" panose="02020503050405090304" pitchFamily="18" charset="0"/>
                <a:cs typeface="Times New Roman" panose="02020503050405090304" pitchFamily="18" charset="0"/>
                <a:sym typeface="+mn-ea"/>
              </a:rPr>
              <a:t>higher risk- taking trends </a:t>
            </a:r>
            <a:r>
              <a:rPr lang="en-US" altLang="zh-CN" sz="1200" i="1" dirty="0">
                <a:latin typeface="Times New Roman" panose="02020503050405090304" pitchFamily="18" charset="0"/>
                <a:cs typeface="Times New Roman" panose="02020503050405090304" pitchFamily="18" charset="0"/>
                <a:sym typeface="+mn-ea"/>
              </a:rPr>
              <a:t>compared to control group.</a:t>
            </a:r>
            <a:r>
              <a:rPr lang="en-US" altLang="zh-CN" sz="1600" i="1" dirty="0">
                <a:latin typeface="Times New Roman" panose="02020503050405090304" pitchFamily="18" charset="0"/>
                <a:cs typeface="Times New Roman" panose="02020503050405090304" pitchFamily="18" charset="0"/>
                <a:sym typeface="+mn-ea"/>
              </a:rPr>
              <a:t> </a:t>
            </a:r>
          </a:p>
          <a:p>
            <a:pPr indent="0">
              <a:buFont typeface="Arial" panose="020B0604020202090204" pitchFamily="34" charset="0"/>
              <a:buNone/>
            </a:pPr>
            <a:r>
              <a:rPr lang="en-US" altLang="de-DE" sz="1600" b="1" dirty="0"/>
              <a:t>    </a:t>
            </a:r>
          </a:p>
          <a:p>
            <a:pPr indent="0">
              <a:buFont typeface="Arial" panose="020B0604020202090204" pitchFamily="34" charset="0"/>
              <a:buNone/>
            </a:pPr>
            <a:r>
              <a:rPr lang="en-US" altLang="de-DE" sz="1600" b="1" dirty="0"/>
              <a:t>  </a:t>
            </a:r>
            <a:r>
              <a:rPr lang="en-US" altLang="de-DE" sz="1600" b="1" dirty="0">
                <a:solidFill>
                  <a:srgbClr val="005F97"/>
                </a:solidFill>
              </a:rPr>
              <a:t>   (RT,risk taking):</a:t>
            </a:r>
            <a:r>
              <a:rPr lang="en-US" altLang="zh-CN" sz="1600" b="1" dirty="0">
                <a:solidFill>
                  <a:srgbClr val="005F97"/>
                </a:solidFill>
              </a:rPr>
              <a:t>T</a:t>
            </a:r>
            <a:r>
              <a:rPr lang="en-US" altLang="de-DE" sz="1600" dirty="0"/>
              <a:t>he average bet.</a:t>
            </a:r>
          </a:p>
          <a:p>
            <a:pPr indent="0">
              <a:buFont typeface="Arial" panose="020B0604020202090204" pitchFamily="34" charset="0"/>
              <a:buNone/>
            </a:pPr>
            <a:endParaRPr lang="en-US" altLang="de-DE" sz="1600" dirty="0"/>
          </a:p>
          <a:p>
            <a:pPr indent="0">
              <a:buFont typeface="Arial" panose="020B0604020202090204" pitchFamily="34" charset="0"/>
              <a:buNone/>
            </a:pPr>
            <a:r>
              <a:rPr lang="en-US" altLang="de-DE" sz="1600" b="1" dirty="0">
                <a:latin typeface="Helvetica Bold" charset="0"/>
                <a:cs typeface="Helvetica Bold" charset="0"/>
              </a:rPr>
              <a:t>     </a:t>
            </a:r>
            <a:r>
              <a:rPr lang="en-US" altLang="de-DE" sz="1600" b="1" dirty="0">
                <a:solidFill>
                  <a:srgbClr val="005F97"/>
                </a:solidFill>
                <a:latin typeface="Helvetica Bold" charset="0"/>
                <a:cs typeface="Helvetica Bold" charset="0"/>
              </a:rPr>
              <a:t>(RA,risk adjustment):T</a:t>
            </a:r>
            <a:r>
              <a:rPr lang="en-US" altLang="de-DE" sz="1600" dirty="0"/>
              <a:t>he average bet differ relative to box ratio.</a:t>
            </a:r>
            <a:endParaRPr lang="en-US" altLang="zh-CN" sz="1600" dirty="0"/>
          </a:p>
        </p:txBody>
      </p:sp>
      <p:sp>
        <p:nvSpPr>
          <p:cNvPr id="2" name="文本框 1"/>
          <p:cNvSpPr txBox="1"/>
          <p:nvPr/>
        </p:nvSpPr>
        <p:spPr>
          <a:xfrm>
            <a:off x="1047564" y="4627399"/>
            <a:ext cx="2453005" cy="398780"/>
          </a:xfrm>
          <a:prstGeom prst="rect">
            <a:avLst/>
          </a:prstGeom>
          <a:noFill/>
        </p:spPr>
        <p:txBody>
          <a:bodyPr wrap="none" rtlCol="0">
            <a:spAutoFit/>
          </a:bodyPr>
          <a:lstStyle/>
          <a:p>
            <a:r>
              <a:rPr lang="en-US" altLang="zh-CN" sz="2000" b="1" dirty="0"/>
              <a:t>Statistical Methods</a:t>
            </a:r>
            <a:r>
              <a:rPr lang="en-US" altLang="zh-CN" b="1" dirty="0"/>
              <a:t>: </a:t>
            </a:r>
            <a:endParaRPr lang="zh-CN" altLang="en-US" b="1" dirty="0">
              <a:solidFill>
                <a:schemeClr val="accent5"/>
              </a:solidFill>
            </a:endParaRPr>
          </a:p>
        </p:txBody>
      </p:sp>
      <p:sp>
        <p:nvSpPr>
          <p:cNvPr id="4" name="文本框 3"/>
          <p:cNvSpPr txBox="1"/>
          <p:nvPr/>
        </p:nvSpPr>
        <p:spPr>
          <a:xfrm>
            <a:off x="769434" y="1062086"/>
            <a:ext cx="2226310" cy="398780"/>
          </a:xfrm>
          <a:prstGeom prst="rect">
            <a:avLst/>
          </a:prstGeom>
          <a:noFill/>
        </p:spPr>
        <p:txBody>
          <a:bodyPr wrap="none" rtlCol="0">
            <a:spAutoFit/>
          </a:bodyPr>
          <a:lstStyle/>
          <a:p>
            <a:r>
              <a:rPr lang="en-US" altLang="zh-CN" sz="2000" b="1" dirty="0"/>
              <a:t> Variables to</a:t>
            </a:r>
            <a:r>
              <a:rPr lang="zh-CN" altLang="en-US" sz="2000" b="1" dirty="0"/>
              <a:t> </a:t>
            </a:r>
            <a:r>
              <a:rPr lang="en-US" altLang="zh-CN" sz="2000" b="1" dirty="0"/>
              <a:t>test:</a:t>
            </a:r>
            <a:r>
              <a:rPr lang="zh-CN" altLang="en-US" sz="2000" b="1" dirty="0"/>
              <a:t> </a:t>
            </a:r>
          </a:p>
        </p:txBody>
      </p:sp>
      <p:sp>
        <p:nvSpPr>
          <p:cNvPr id="7" name="文本框 6"/>
          <p:cNvSpPr txBox="1"/>
          <p:nvPr/>
        </p:nvSpPr>
        <p:spPr>
          <a:xfrm>
            <a:off x="918210" y="1381125"/>
            <a:ext cx="9225280" cy="1014730"/>
          </a:xfrm>
          <a:prstGeom prst="rect">
            <a:avLst/>
          </a:prstGeom>
          <a:noFill/>
        </p:spPr>
        <p:txBody>
          <a:bodyPr wrap="square" rtlCol="0">
            <a:spAutoFit/>
          </a:bodyPr>
          <a:lstStyle/>
          <a:p>
            <a:pPr marL="285750" indent="-285750">
              <a:buFont typeface="Arial" panose="020B0604020202090204" pitchFamily="34" charset="0"/>
              <a:buChar char="•"/>
            </a:pPr>
            <a:r>
              <a:rPr lang="en-US" altLang="zh-CN" sz="1200" b="1" i="1" dirty="0">
                <a:latin typeface="Times New Roman" panose="02020503050405090304" pitchFamily="18" charset="0"/>
                <a:cs typeface="Times New Roman" panose="02020503050405090304" pitchFamily="18" charset="0"/>
                <a:sym typeface="+mn-ea"/>
              </a:rPr>
              <a:t>Hypothesis 1</a:t>
            </a:r>
            <a:r>
              <a:rPr lang="en-US" altLang="zh-CN" sz="1200" i="1" dirty="0">
                <a:latin typeface="Times New Roman" panose="02020503050405090304" pitchFamily="18" charset="0"/>
                <a:cs typeface="Times New Roman" panose="02020503050405090304" pitchFamily="18" charset="0"/>
                <a:sym typeface="+mn-ea"/>
              </a:rPr>
              <a:t>: Insomnia group will have overall </a:t>
            </a:r>
            <a:r>
              <a:rPr lang="en-US" altLang="zh-CN" sz="1200" i="1" dirty="0">
                <a:solidFill>
                  <a:srgbClr val="00B0F0"/>
                </a:solidFill>
                <a:latin typeface="Times New Roman" panose="02020503050405090304" pitchFamily="18" charset="0"/>
                <a:cs typeface="Times New Roman" panose="02020503050405090304" pitchFamily="18" charset="0"/>
                <a:sym typeface="+mn-ea"/>
              </a:rPr>
              <a:t>worse performance </a:t>
            </a:r>
            <a:r>
              <a:rPr lang="en-US" altLang="zh-CN" sz="1200" i="1" dirty="0">
                <a:latin typeface="Times New Roman" panose="02020503050405090304" pitchFamily="18" charset="0"/>
                <a:cs typeface="Times New Roman" panose="02020503050405090304" pitchFamily="18" charset="0"/>
                <a:sym typeface="+mn-ea"/>
              </a:rPr>
              <a:t>in Cambridge Gambling Tasks</a:t>
            </a:r>
            <a:endParaRPr lang="en-US" altLang="zh-CN" sz="1200" i="1" dirty="0">
              <a:latin typeface="Times New Roman" panose="02020503050405090304" pitchFamily="18" charset="0"/>
              <a:cs typeface="Times New Roman" panose="02020503050405090304" pitchFamily="18" charset="0"/>
            </a:endParaRPr>
          </a:p>
          <a:p>
            <a:endParaRPr lang="en-US" altLang="zh-CN" sz="1600" i="1" dirty="0">
              <a:latin typeface="Times New Roman" panose="02020503050405090304" pitchFamily="18" charset="0"/>
              <a:cs typeface="Times New Roman" panose="02020503050405090304" pitchFamily="18" charset="0"/>
            </a:endParaRPr>
          </a:p>
          <a:p>
            <a:r>
              <a:rPr lang="en-US" altLang="de-DE" sz="1600" b="1" dirty="0">
                <a:sym typeface="+mn-ea"/>
              </a:rPr>
              <a:t>    </a:t>
            </a:r>
            <a:r>
              <a:rPr lang="en-US" altLang="de-DE" sz="1600" b="1" dirty="0">
                <a:solidFill>
                  <a:srgbClr val="005F97"/>
                </a:solidFill>
                <a:sym typeface="+mn-ea"/>
              </a:rPr>
              <a:t> (QDM,</a:t>
            </a:r>
            <a:r>
              <a:rPr lang="de-DE" altLang="zh-CN" sz="1600" b="1" dirty="0">
                <a:solidFill>
                  <a:srgbClr val="005F97"/>
                </a:solidFill>
                <a:sym typeface="+mn-ea"/>
              </a:rPr>
              <a:t>quality of decision making</a:t>
            </a:r>
            <a:r>
              <a:rPr lang="en-US" altLang="de-DE" sz="1600" b="1" dirty="0">
                <a:solidFill>
                  <a:srgbClr val="005F97"/>
                </a:solidFill>
                <a:sym typeface="+mn-ea"/>
              </a:rPr>
              <a:t>)</a:t>
            </a:r>
            <a:r>
              <a:rPr lang="de-DE" altLang="zh-CN" sz="1600" b="1" dirty="0">
                <a:solidFill>
                  <a:srgbClr val="005F97"/>
                </a:solidFill>
                <a:sym typeface="+mn-ea"/>
              </a:rPr>
              <a:t>: T</a:t>
            </a:r>
            <a:r>
              <a:rPr lang="de-DE" altLang="zh-CN" sz="1600" dirty="0">
                <a:sym typeface="+mn-ea"/>
              </a:rPr>
              <a:t>he total number of rational choices</a:t>
            </a:r>
            <a:endParaRPr lang="en-US" altLang="zh-CN" sz="1600" i="1" dirty="0">
              <a:latin typeface="Times New Roman" panose="02020503050405090304" pitchFamily="18" charset="0"/>
              <a:cs typeface="Times New Roman" panose="02020503050405090304" pitchFamily="18" charset="0"/>
            </a:endParaRPr>
          </a:p>
          <a:p>
            <a:endParaRPr lang="en-US" altLang="zh-CN" sz="1600" i="1" dirty="0">
              <a:latin typeface="Times New Roman" panose="02020503050405090304" pitchFamily="18" charset="0"/>
              <a:cs typeface="Times New Roman" panose="02020503050405090304" pitchFamily="18" charset="0"/>
            </a:endParaRPr>
          </a:p>
        </p:txBody>
      </p:sp>
      <p:sp>
        <p:nvSpPr>
          <p:cNvPr id="10" name="文本框 9"/>
          <p:cNvSpPr txBox="1"/>
          <p:nvPr/>
        </p:nvSpPr>
        <p:spPr>
          <a:xfrm>
            <a:off x="918210" y="2240280"/>
            <a:ext cx="8723630" cy="1014730"/>
          </a:xfrm>
          <a:prstGeom prst="rect">
            <a:avLst/>
          </a:prstGeom>
          <a:noFill/>
        </p:spPr>
        <p:txBody>
          <a:bodyPr wrap="square" rtlCol="0">
            <a:spAutoFit/>
          </a:bodyPr>
          <a:lstStyle/>
          <a:p>
            <a:pPr marL="285750" indent="-285750">
              <a:buFont typeface="Arial" panose="020B0604020202090204" pitchFamily="34" charset="0"/>
              <a:buChar char="•"/>
            </a:pPr>
            <a:r>
              <a:rPr lang="en-US" altLang="zh-CN" sz="1200" b="1" i="1" dirty="0">
                <a:latin typeface="Times New Roman" panose="02020503050405090304" pitchFamily="18" charset="0"/>
                <a:cs typeface="Times New Roman" panose="02020503050405090304" pitchFamily="18" charset="0"/>
                <a:sym typeface="+mn-ea"/>
              </a:rPr>
              <a:t>Hypothesis 2</a:t>
            </a:r>
            <a:r>
              <a:rPr lang="en-US" altLang="zh-CN" sz="1200" i="1" dirty="0">
                <a:latin typeface="Times New Roman" panose="02020503050405090304" pitchFamily="18" charset="0"/>
                <a:cs typeface="Times New Roman" panose="02020503050405090304" pitchFamily="18" charset="0"/>
                <a:sym typeface="+mn-ea"/>
              </a:rPr>
              <a:t>: Insomnia people will have </a:t>
            </a:r>
            <a:r>
              <a:rPr lang="en-US" altLang="zh-CN" sz="1200" i="1" dirty="0">
                <a:solidFill>
                  <a:srgbClr val="00B0F0"/>
                </a:solidFill>
                <a:latin typeface="Times New Roman" panose="02020503050405090304" pitchFamily="18" charset="0"/>
                <a:cs typeface="Times New Roman" panose="02020503050405090304" pitchFamily="18" charset="0"/>
                <a:sym typeface="+mn-ea"/>
              </a:rPr>
              <a:t>slower reaction speed </a:t>
            </a:r>
            <a:r>
              <a:rPr lang="en-US" altLang="zh-CN" sz="1200" i="1" dirty="0">
                <a:latin typeface="Times New Roman" panose="02020503050405090304" pitchFamily="18" charset="0"/>
                <a:cs typeface="Times New Roman" panose="02020503050405090304" pitchFamily="18" charset="0"/>
                <a:sym typeface="+mn-ea"/>
              </a:rPr>
              <a:t>compared to control group.</a:t>
            </a:r>
          </a:p>
          <a:p>
            <a:pPr indent="0">
              <a:buFont typeface="Arial" panose="020B0604020202090204" pitchFamily="34" charset="0"/>
              <a:buNone/>
            </a:pPr>
            <a:r>
              <a:rPr lang="en-US" altLang="de-DE" sz="1600" b="1" dirty="0">
                <a:latin typeface="Helvetica Bold" charset="0"/>
                <a:cs typeface="Helvetica Bold" charset="0"/>
                <a:sym typeface="+mn-ea"/>
              </a:rPr>
              <a:t>    </a:t>
            </a:r>
          </a:p>
          <a:p>
            <a:pPr indent="0">
              <a:buFont typeface="Arial" panose="020B0604020202090204" pitchFamily="34" charset="0"/>
              <a:buNone/>
            </a:pPr>
            <a:r>
              <a:rPr lang="en-US" altLang="de-DE" sz="1600" b="1" dirty="0">
                <a:latin typeface="Helvetica Bold" charset="0"/>
                <a:cs typeface="Helvetica Bold" charset="0"/>
                <a:sym typeface="+mn-ea"/>
              </a:rPr>
              <a:t>    </a:t>
            </a:r>
            <a:r>
              <a:rPr lang="en-US" altLang="de-DE" sz="1600" b="1" dirty="0">
                <a:solidFill>
                  <a:srgbClr val="005F97"/>
                </a:solidFill>
                <a:latin typeface="Helvetica Bold" charset="0"/>
                <a:cs typeface="Helvetica Bold" charset="0"/>
                <a:sym typeface="+mn-ea"/>
              </a:rPr>
              <a:t> (DT,delibration time):</a:t>
            </a:r>
            <a:r>
              <a:rPr lang="en-US" altLang="de-DE" sz="1600" b="1" dirty="0">
                <a:solidFill>
                  <a:srgbClr val="005F97"/>
                </a:solidFill>
                <a:latin typeface="Helvetica" pitchFamily="34" charset="0"/>
                <a:cs typeface="Helvetica" pitchFamily="34" charset="0"/>
                <a:sym typeface="+mn-ea"/>
              </a:rPr>
              <a:t>T</a:t>
            </a:r>
            <a:r>
              <a:rPr lang="en-US" altLang="de-DE" sz="1600" dirty="0">
                <a:latin typeface="Helvetica" pitchFamily="34" charset="0"/>
                <a:cs typeface="Helvetica" pitchFamily="34" charset="0"/>
                <a:sym typeface="+mn-ea"/>
              </a:rPr>
              <a:t>he mean reation time.</a:t>
            </a:r>
            <a:endParaRPr lang="en-US" altLang="zh-CN" sz="1600" i="1" dirty="0">
              <a:latin typeface="Times New Roman" panose="02020503050405090304" pitchFamily="18" charset="0"/>
              <a:cs typeface="Times New Roman" panose="02020503050405090304" pitchFamily="18" charset="0"/>
            </a:endParaRPr>
          </a:p>
          <a:p>
            <a:endParaRPr lang="en-US" altLang="zh-CN" sz="1600" i="1" dirty="0">
              <a:latin typeface="Times New Roman" panose="02020503050405090304" pitchFamily="18" charset="0"/>
              <a:cs typeface="Times New Roman" panose="02020503050405090304" pitchFamily="18" charset="0"/>
            </a:endParaRPr>
          </a:p>
        </p:txBody>
      </p:sp>
      <p:pic>
        <p:nvPicPr>
          <p:cNvPr id="6" name="图片 5"/>
          <p:cNvPicPr>
            <a:picLocks noChangeAspect="1"/>
          </p:cNvPicPr>
          <p:nvPr>
            <p:custDataLst>
              <p:tags r:id="rId2"/>
            </p:custDataLst>
          </p:nvPr>
        </p:nvPicPr>
        <p:blipFill>
          <a:blip r:embed="rId5"/>
          <a:srcRect r="3896"/>
          <a:stretch>
            <a:fillRect/>
          </a:stretch>
        </p:blipFill>
        <p:spPr>
          <a:xfrm>
            <a:off x="676275" y="5100271"/>
            <a:ext cx="9467215" cy="1391285"/>
          </a:xfrm>
          <a:prstGeom prst="rect">
            <a:avLst/>
          </a:prstGeom>
          <a:effectLst>
            <a:outerShdw blurRad="63500" sx="102000" sy="102000" algn="ctr" rotWithShape="0">
              <a:prstClr val="black">
                <a:alpha val="40000"/>
              </a:prstClr>
            </a:outerShdw>
          </a:effec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19523" y="140906"/>
            <a:ext cx="7606718" cy="461665"/>
          </a:xfrm>
          <a:prstGeom prst="rect">
            <a:avLst/>
          </a:prstGeom>
          <a:noFill/>
        </p:spPr>
        <p:txBody>
          <a:bodyPr wrap="square">
            <a:spAutoFit/>
          </a:bodyPr>
          <a:lstStyle/>
          <a:p>
            <a:r>
              <a:rPr lang="en-US" altLang="zh-CN" sz="2400" b="1" dirty="0"/>
              <a:t>Analysis &amp; Expected Results –  Expected Results</a:t>
            </a:r>
          </a:p>
        </p:txBody>
      </p:sp>
      <p:sp>
        <p:nvSpPr>
          <p:cNvPr id="5" name="文本框 4"/>
          <p:cNvSpPr txBox="1"/>
          <p:nvPr/>
        </p:nvSpPr>
        <p:spPr>
          <a:xfrm>
            <a:off x="507365" y="524510"/>
            <a:ext cx="5795010" cy="5954395"/>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lang="de-DE" altLang="zh-CN" sz="2000" b="1" dirty="0">
                <a:solidFill>
                  <a:prstClr val="black"/>
                </a:solidFill>
                <a:ea typeface="等线"/>
                <a:cs typeface="Times New Roman" panose="02020503050405090304" pitchFamily="18" charset="0"/>
              </a:rPr>
              <a:t>Behavioral Expected Results</a:t>
            </a:r>
          </a:p>
          <a:p>
            <a:pPr marL="0" marR="0" lvl="0" indent="0" algn="l" defTabSz="914400" rtl="0" eaLnBrk="1" fontAlgn="auto" latinLnBrk="0" hangingPunct="1">
              <a:lnSpc>
                <a:spcPct val="150000"/>
              </a:lnSpc>
              <a:spcBef>
                <a:spcPts val="0"/>
              </a:spcBef>
              <a:spcAft>
                <a:spcPts val="0"/>
              </a:spcAft>
              <a:buClrTx/>
              <a:buSzTx/>
              <a:buFontTx/>
              <a:buNone/>
              <a:defRPr/>
            </a:pPr>
            <a:r>
              <a:rPr kumimoji="0" lang="de-DE" altLang="zh-CN" b="1" i="1" u="none" strike="noStrike" kern="1200" cap="none" spc="0" normalizeH="0" baseline="0" noProof="0" dirty="0">
                <a:ln>
                  <a:noFill/>
                </a:ln>
                <a:solidFill>
                  <a:prstClr val="black"/>
                </a:solidFill>
                <a:effectLst/>
                <a:uLnTx/>
                <a:uFillTx/>
                <a:ea typeface="等线"/>
                <a:cs typeface="Times New Roman" panose="02020503050405090304" pitchFamily="18" charset="0"/>
              </a:rPr>
              <a:t>Expected Results 1: </a:t>
            </a:r>
            <a:r>
              <a:rPr kumimoji="0" lang="de-DE" altLang="zh-CN" i="1" u="none" strike="noStrike" kern="1200" cap="none" spc="0" normalizeH="0" baseline="0" noProof="0" dirty="0">
                <a:ln>
                  <a:noFill/>
                </a:ln>
                <a:solidFill>
                  <a:prstClr val="black"/>
                </a:solidFill>
                <a:effectLst/>
                <a:uLnTx/>
                <a:uFillTx/>
                <a:ea typeface="等线"/>
                <a:cs typeface="Times New Roman" panose="02020503050405090304" pitchFamily="18" charset="0"/>
              </a:rPr>
              <a:t>The </a:t>
            </a:r>
            <a:r>
              <a:rPr kumimoji="0" lang="en-US" altLang="de-DE" i="1" u="none" strike="noStrike" kern="1200" cap="none" spc="0" normalizeH="0" baseline="0" noProof="0" dirty="0">
                <a:ln>
                  <a:noFill/>
                </a:ln>
                <a:solidFill>
                  <a:prstClr val="black"/>
                </a:solidFill>
                <a:effectLst/>
                <a:uLnTx/>
                <a:uFillTx/>
                <a:ea typeface="等线"/>
                <a:cs typeface="Times New Roman" panose="02020503050405090304" pitchFamily="18" charset="0"/>
              </a:rPr>
              <a:t>total number of rational choices,</a:t>
            </a:r>
            <a:r>
              <a:rPr kumimoji="0" lang="de-DE" altLang="zh-CN" i="1" u="none" strike="noStrike" kern="1200" cap="none" spc="0" normalizeH="0" baseline="0" noProof="0" dirty="0">
                <a:ln>
                  <a:noFill/>
                </a:ln>
                <a:solidFill>
                  <a:prstClr val="black"/>
                </a:solidFill>
                <a:effectLst/>
                <a:uLnTx/>
                <a:uFillTx/>
                <a:ea typeface="等线"/>
                <a:cs typeface="Times New Roman" panose="02020503050405090304" pitchFamily="18" charset="0"/>
              </a:rPr>
              <a:t> Insomnia group will be </a:t>
            </a:r>
            <a:r>
              <a:rPr kumimoji="0" lang="de-DE" altLang="zh-CN" i="1" u="none" strike="noStrike" kern="1200" cap="none" spc="0" normalizeH="0" baseline="0" noProof="0" dirty="0">
                <a:ln>
                  <a:noFill/>
                </a:ln>
                <a:solidFill>
                  <a:schemeClr val="accent5"/>
                </a:solidFill>
                <a:effectLst/>
                <a:uLnTx/>
                <a:uFillTx/>
                <a:ea typeface="等线"/>
                <a:cs typeface="Times New Roman" panose="02020503050405090304" pitchFamily="18" charset="0"/>
              </a:rPr>
              <a:t>lower </a:t>
            </a:r>
            <a:r>
              <a:rPr kumimoji="0" lang="de-DE" altLang="zh-CN" i="1" u="none" strike="noStrike" kern="1200" cap="none" spc="0" normalizeH="0" baseline="0" noProof="0" dirty="0">
                <a:ln>
                  <a:noFill/>
                </a:ln>
                <a:solidFill>
                  <a:prstClr val="black"/>
                </a:solidFill>
                <a:effectLst/>
                <a:uLnTx/>
                <a:uFillTx/>
                <a:ea typeface="等线"/>
                <a:cs typeface="Times New Roman" panose="02020503050405090304" pitchFamily="18" charset="0"/>
              </a:rPr>
              <a:t>compared to control group.</a:t>
            </a:r>
          </a:p>
          <a:p>
            <a:pPr marL="0" marR="0" lvl="0" indent="0" algn="l" defTabSz="914400" rtl="0" eaLnBrk="1" fontAlgn="auto" latinLnBrk="0" hangingPunct="1">
              <a:lnSpc>
                <a:spcPct val="150000"/>
              </a:lnSpc>
              <a:spcBef>
                <a:spcPts val="0"/>
              </a:spcBef>
              <a:spcAft>
                <a:spcPts val="0"/>
              </a:spcAft>
              <a:buClrTx/>
              <a:buSzTx/>
              <a:buFontTx/>
              <a:buNone/>
              <a:defRPr/>
            </a:pPr>
            <a:r>
              <a:rPr kumimoji="0" lang="de-DE" altLang="zh-CN" i="1" u="none" strike="noStrike" kern="1200" cap="none" spc="0" normalizeH="0" baseline="0" noProof="0" dirty="0">
                <a:ln>
                  <a:noFill/>
                </a:ln>
                <a:solidFill>
                  <a:prstClr val="black"/>
                </a:solidFill>
                <a:effectLst/>
                <a:uLnTx/>
                <a:uFillTx/>
                <a:ea typeface="等线"/>
                <a:cs typeface="Times New Roman" panose="02020503050405090304" pitchFamily="18" charset="0"/>
              </a:rPr>
              <a:t> </a:t>
            </a:r>
          </a:p>
          <a:p>
            <a:pPr marL="0" marR="0" lvl="0" indent="0" algn="l" defTabSz="914400" rtl="0" eaLnBrk="1" fontAlgn="auto" latinLnBrk="0" hangingPunct="1">
              <a:lnSpc>
                <a:spcPct val="150000"/>
              </a:lnSpc>
              <a:spcBef>
                <a:spcPts val="0"/>
              </a:spcBef>
              <a:spcAft>
                <a:spcPts val="0"/>
              </a:spcAft>
              <a:buClrTx/>
              <a:buSzTx/>
              <a:buFontTx/>
              <a:buNone/>
              <a:defRPr/>
            </a:pPr>
            <a:r>
              <a:rPr lang="de-DE" altLang="zh-CN" b="1" i="1" dirty="0">
                <a:solidFill>
                  <a:prstClr val="black"/>
                </a:solidFill>
                <a:ea typeface="等线"/>
                <a:cs typeface="Times New Roman" panose="02020503050405090304" pitchFamily="18" charset="0"/>
              </a:rPr>
              <a:t>Expected Results 2: </a:t>
            </a:r>
            <a:r>
              <a:rPr lang="de-DE" altLang="zh-CN" i="1" dirty="0">
                <a:solidFill>
                  <a:prstClr val="black"/>
                </a:solidFill>
                <a:ea typeface="等线"/>
                <a:cs typeface="Times New Roman" panose="02020503050405090304" pitchFamily="18" charset="0"/>
              </a:rPr>
              <a:t>The mean </a:t>
            </a:r>
            <a:r>
              <a:rPr lang="de-DE" altLang="zh-CN" i="1" dirty="0">
                <a:solidFill>
                  <a:schemeClr val="accent5"/>
                </a:solidFill>
                <a:ea typeface="等线"/>
                <a:cs typeface="Times New Roman" panose="02020503050405090304" pitchFamily="18" charset="0"/>
              </a:rPr>
              <a:t>reaction time </a:t>
            </a:r>
            <a:r>
              <a:rPr lang="de-DE" altLang="zh-CN" i="1" dirty="0">
                <a:solidFill>
                  <a:prstClr val="black"/>
                </a:solidFill>
                <a:ea typeface="等线"/>
                <a:cs typeface="Times New Roman" panose="02020503050405090304" pitchFamily="18" charset="0"/>
              </a:rPr>
              <a:t>of Insomnia group </a:t>
            </a:r>
            <a:r>
              <a:rPr lang="en-US" altLang="de-DE" i="1" dirty="0">
                <a:solidFill>
                  <a:prstClr val="black"/>
                </a:solidFill>
                <a:ea typeface="等线"/>
                <a:cs typeface="Times New Roman" panose="02020503050405090304" pitchFamily="18" charset="0"/>
              </a:rPr>
              <a:t>will be </a:t>
            </a:r>
            <a:r>
              <a:rPr lang="de-DE" altLang="zh-CN" i="1" dirty="0">
                <a:solidFill>
                  <a:srgbClr val="FF0000"/>
                </a:solidFill>
                <a:ea typeface="等线"/>
                <a:cs typeface="Times New Roman" panose="02020503050405090304" pitchFamily="18" charset="0"/>
              </a:rPr>
              <a:t>longer</a:t>
            </a:r>
            <a:r>
              <a:rPr lang="de-DE" altLang="zh-CN" i="1" dirty="0">
                <a:solidFill>
                  <a:prstClr val="black"/>
                </a:solidFill>
                <a:ea typeface="等线"/>
                <a:cs typeface="Times New Roman" panose="02020503050405090304" pitchFamily="18" charset="0"/>
              </a:rPr>
              <a:t> than the control group</a:t>
            </a:r>
            <a:r>
              <a:rPr lang="en-US" altLang="de-DE" i="1" dirty="0">
                <a:solidFill>
                  <a:prstClr val="black"/>
                </a:solidFill>
                <a:ea typeface="等线"/>
                <a:cs typeface="Times New Roman" panose="02020503050405090304" pitchFamily="18" charset="0"/>
              </a:rPr>
              <a:t> except in condition boxratio 9 :1.</a:t>
            </a:r>
          </a:p>
          <a:p>
            <a:pPr marL="0" marR="0" lvl="0" indent="0" algn="l" defTabSz="914400" rtl="0" eaLnBrk="1" fontAlgn="auto" latinLnBrk="0" hangingPunct="1">
              <a:lnSpc>
                <a:spcPct val="150000"/>
              </a:lnSpc>
              <a:spcBef>
                <a:spcPts val="0"/>
              </a:spcBef>
              <a:spcAft>
                <a:spcPts val="0"/>
              </a:spcAft>
              <a:buClrTx/>
              <a:buSzTx/>
              <a:buFontTx/>
              <a:buNone/>
              <a:defRPr/>
            </a:pPr>
            <a:endParaRPr lang="de-DE" altLang="zh-CN" b="1" i="1" dirty="0">
              <a:solidFill>
                <a:prstClr val="black"/>
              </a:solidFill>
              <a:ea typeface="等线"/>
              <a:cs typeface="Times New Roman" panose="02020503050405090304" pitchFamily="18" charset="0"/>
            </a:endParaRPr>
          </a:p>
          <a:p>
            <a:pPr marL="0" marR="0" lvl="0" indent="0" algn="l" defTabSz="914400" rtl="0" eaLnBrk="1" fontAlgn="auto" latinLnBrk="0" hangingPunct="1">
              <a:lnSpc>
                <a:spcPct val="150000"/>
              </a:lnSpc>
              <a:spcBef>
                <a:spcPts val="0"/>
              </a:spcBef>
              <a:spcAft>
                <a:spcPts val="0"/>
              </a:spcAft>
              <a:buClrTx/>
              <a:buSzTx/>
              <a:buFontTx/>
              <a:buNone/>
              <a:defRPr/>
            </a:pPr>
            <a:r>
              <a:rPr kumimoji="0" lang="de-DE" altLang="zh-CN" b="1" i="1" u="none" strike="noStrike" kern="1200" cap="none" spc="0" normalizeH="0" baseline="0" noProof="0" dirty="0">
                <a:ln>
                  <a:noFill/>
                </a:ln>
                <a:solidFill>
                  <a:prstClr val="black"/>
                </a:solidFill>
                <a:effectLst/>
                <a:uLnTx/>
                <a:uFillTx/>
                <a:ea typeface="等线"/>
                <a:cs typeface="Times New Roman" panose="02020503050405090304" pitchFamily="18" charset="0"/>
              </a:rPr>
              <a:t>Expected Results 3: </a:t>
            </a:r>
            <a:r>
              <a:rPr kumimoji="0" lang="de-DE" altLang="zh-CN" i="1" u="none" strike="noStrike" kern="1200" cap="none" spc="0" normalizeH="0" baseline="0" noProof="0" dirty="0">
                <a:ln>
                  <a:noFill/>
                </a:ln>
                <a:solidFill>
                  <a:prstClr val="black"/>
                </a:solidFill>
                <a:effectLst/>
                <a:uLnTx/>
                <a:uFillTx/>
                <a:ea typeface="等线"/>
                <a:cs typeface="Times New Roman" panose="02020503050405090304" pitchFamily="18" charset="0"/>
              </a:rPr>
              <a:t>The averaged bet is </a:t>
            </a:r>
            <a:r>
              <a:rPr kumimoji="0" lang="de-DE" altLang="zh-CN" i="1" u="none" strike="noStrike" kern="1200" cap="none" spc="0" normalizeH="0" baseline="0" noProof="0" dirty="0">
                <a:ln>
                  <a:noFill/>
                </a:ln>
                <a:solidFill>
                  <a:srgbClr val="FF0000"/>
                </a:solidFill>
                <a:effectLst/>
                <a:uLnTx/>
                <a:uFillTx/>
                <a:ea typeface="等线"/>
                <a:cs typeface="Times New Roman" panose="02020503050405090304" pitchFamily="18" charset="0"/>
              </a:rPr>
              <a:t>higher</a:t>
            </a:r>
            <a:r>
              <a:rPr kumimoji="0" lang="de-DE" altLang="zh-CN" i="1" u="none" strike="noStrike" kern="1200" cap="none" spc="0" normalizeH="0" baseline="0" noProof="0" dirty="0">
                <a:ln>
                  <a:noFill/>
                </a:ln>
                <a:solidFill>
                  <a:prstClr val="black"/>
                </a:solidFill>
                <a:effectLst/>
                <a:uLnTx/>
                <a:uFillTx/>
                <a:ea typeface="等线"/>
                <a:cs typeface="Times New Roman" panose="02020503050405090304" pitchFamily="18" charset="0"/>
              </a:rPr>
              <a:t> in insomnia group compared to control group.</a:t>
            </a:r>
          </a:p>
          <a:p>
            <a:pPr marL="0" marR="0" lvl="0" indent="0" algn="l" defTabSz="914400" rtl="0" eaLnBrk="1" fontAlgn="auto" latinLnBrk="0" hangingPunct="1">
              <a:lnSpc>
                <a:spcPct val="150000"/>
              </a:lnSpc>
              <a:spcBef>
                <a:spcPts val="0"/>
              </a:spcBef>
              <a:spcAft>
                <a:spcPts val="0"/>
              </a:spcAft>
              <a:buClrTx/>
              <a:buSzTx/>
              <a:buFontTx/>
              <a:buNone/>
              <a:defRPr/>
            </a:pPr>
            <a:endParaRPr kumimoji="0" lang="de-DE" altLang="zh-CN" i="1" u="none" strike="noStrike" kern="1200" cap="none" spc="0" normalizeH="0" baseline="0" noProof="0" dirty="0">
              <a:ln>
                <a:noFill/>
              </a:ln>
              <a:solidFill>
                <a:prstClr val="black"/>
              </a:solidFill>
              <a:effectLst/>
              <a:uLnTx/>
              <a:uFillTx/>
              <a:ea typeface="等线"/>
              <a:cs typeface="Times New Roman" panose="02020503050405090304" pitchFamily="18" charset="0"/>
            </a:endParaRPr>
          </a:p>
          <a:p>
            <a:pPr marL="0" marR="0" lvl="0" indent="0" algn="l" defTabSz="914400" rtl="0" eaLnBrk="1" fontAlgn="auto" latinLnBrk="0" hangingPunct="1">
              <a:lnSpc>
                <a:spcPct val="150000"/>
              </a:lnSpc>
              <a:spcBef>
                <a:spcPts val="0"/>
              </a:spcBef>
              <a:spcAft>
                <a:spcPts val="0"/>
              </a:spcAft>
              <a:buClrTx/>
              <a:buSzTx/>
              <a:buFontTx/>
              <a:buNone/>
              <a:defRPr/>
            </a:pPr>
            <a:r>
              <a:rPr kumimoji="0" lang="de-DE" altLang="zh-CN" b="1" i="1" u="none" strike="noStrike" kern="1200" cap="none" spc="0" normalizeH="0" baseline="0" noProof="0" dirty="0">
                <a:ln>
                  <a:noFill/>
                </a:ln>
                <a:solidFill>
                  <a:prstClr val="black"/>
                </a:solidFill>
                <a:effectLst/>
                <a:uLnTx/>
                <a:uFillTx/>
                <a:ea typeface="等线"/>
                <a:cs typeface="Times New Roman" panose="02020503050405090304" pitchFamily="18" charset="0"/>
              </a:rPr>
              <a:t>Expected Results 4: </a:t>
            </a:r>
            <a:r>
              <a:rPr kumimoji="0" lang="de-DE" altLang="zh-CN" i="1" u="none" strike="noStrike" kern="1200" cap="none" spc="0" normalizeH="0" baseline="0" noProof="0" dirty="0">
                <a:ln>
                  <a:noFill/>
                </a:ln>
                <a:solidFill>
                  <a:prstClr val="black"/>
                </a:solidFill>
                <a:effectLst/>
                <a:uLnTx/>
                <a:uFillTx/>
                <a:latin typeface="Helvetica Oblique" charset="0"/>
                <a:ea typeface="等线"/>
                <a:cs typeface="Helvetica Oblique" charset="0"/>
              </a:rPr>
              <a:t> </a:t>
            </a:r>
            <a:r>
              <a:rPr kumimoji="0" lang="en-US" altLang="de-DE" i="1" u="none" strike="noStrike" kern="1200" cap="none" spc="0" normalizeH="0" baseline="0" noProof="0" dirty="0">
                <a:ln>
                  <a:noFill/>
                </a:ln>
                <a:solidFill>
                  <a:prstClr val="black"/>
                </a:solidFill>
                <a:effectLst/>
                <a:uLnTx/>
                <a:uFillTx/>
                <a:latin typeface="Helvetica Oblique" charset="0"/>
                <a:ea typeface="等线"/>
                <a:cs typeface="Helvetica Oblique" charset="0"/>
              </a:rPr>
              <a:t>The risk adjustment in insomnia group is different to controls.</a:t>
            </a:r>
          </a:p>
        </p:txBody>
      </p:sp>
      <p:pic>
        <p:nvPicPr>
          <p:cNvPr id="18" name="图片 17" descr="IMG_9137 2"/>
          <p:cNvPicPr>
            <a:picLocks noChangeAspect="1"/>
          </p:cNvPicPr>
          <p:nvPr>
            <p:custDataLst>
              <p:tags r:id="rId1"/>
            </p:custDataLst>
          </p:nvPr>
        </p:nvPicPr>
        <p:blipFill>
          <a:blip r:embed="rId7"/>
          <a:stretch>
            <a:fillRect/>
          </a:stretch>
        </p:blipFill>
        <p:spPr>
          <a:xfrm>
            <a:off x="8457565" y="3217545"/>
            <a:ext cx="2078990" cy="2959100"/>
          </a:xfrm>
          <a:prstGeom prst="rect">
            <a:avLst/>
          </a:prstGeom>
          <a:effectLst>
            <a:outerShdw blurRad="63500" sx="102000" sy="102000" algn="ctr" rotWithShape="0">
              <a:prstClr val="black">
                <a:alpha val="40000"/>
              </a:prstClr>
            </a:outerShdw>
          </a:effectLst>
        </p:spPr>
      </p:pic>
      <p:pic>
        <p:nvPicPr>
          <p:cNvPr id="19" name="图片 18" descr="IMG_9138 2"/>
          <p:cNvPicPr>
            <a:picLocks noChangeAspect="1"/>
          </p:cNvPicPr>
          <p:nvPr>
            <p:custDataLst>
              <p:tags r:id="rId2"/>
            </p:custDataLst>
          </p:nvPr>
        </p:nvPicPr>
        <p:blipFill>
          <a:blip r:embed="rId8"/>
          <a:stretch>
            <a:fillRect/>
          </a:stretch>
        </p:blipFill>
        <p:spPr>
          <a:xfrm>
            <a:off x="6113780" y="1958340"/>
            <a:ext cx="1772285" cy="2252345"/>
          </a:xfrm>
          <a:prstGeom prst="rect">
            <a:avLst/>
          </a:prstGeom>
          <a:effectLst>
            <a:outerShdw blurRad="63500" sx="102000" sy="102000" algn="ctr" rotWithShape="0">
              <a:prstClr val="black">
                <a:alpha val="40000"/>
              </a:prstClr>
            </a:outerShdw>
          </a:effectLst>
        </p:spPr>
      </p:pic>
      <p:pic>
        <p:nvPicPr>
          <p:cNvPr id="20" name="图片 19" descr="IMG_9140 2"/>
          <p:cNvPicPr>
            <a:picLocks noChangeAspect="1"/>
          </p:cNvPicPr>
          <p:nvPr>
            <p:custDataLst>
              <p:tags r:id="rId3"/>
            </p:custDataLst>
          </p:nvPr>
        </p:nvPicPr>
        <p:blipFill>
          <a:blip r:embed="rId9"/>
          <a:stretch>
            <a:fillRect/>
          </a:stretch>
        </p:blipFill>
        <p:spPr>
          <a:xfrm>
            <a:off x="8457565" y="335915"/>
            <a:ext cx="2090420" cy="2513965"/>
          </a:xfrm>
          <a:prstGeom prst="rect">
            <a:avLst/>
          </a:prstGeom>
          <a:effectLst>
            <a:outerShdw blurRad="63500" sx="102000" sy="102000" algn="ctr" rotWithShape="0">
              <a:prstClr val="black">
                <a:alpha val="40000"/>
              </a:prstClr>
            </a:outerShdw>
          </a:effectLst>
        </p:spPr>
      </p:pic>
      <p:pic>
        <p:nvPicPr>
          <p:cNvPr id="21" name="图片 20" descr="IMG_9141 2"/>
          <p:cNvPicPr>
            <a:picLocks noChangeAspect="1"/>
          </p:cNvPicPr>
          <p:nvPr>
            <p:custDataLst>
              <p:tags r:id="rId4"/>
            </p:custDataLst>
          </p:nvPr>
        </p:nvPicPr>
        <p:blipFill>
          <a:blip r:embed="rId10"/>
          <a:stretch>
            <a:fillRect/>
          </a:stretch>
        </p:blipFill>
        <p:spPr>
          <a:xfrm>
            <a:off x="6209665" y="4869497"/>
            <a:ext cx="2247900" cy="1788795"/>
          </a:xfrm>
          <a:prstGeom prst="rect">
            <a:avLst/>
          </a:prstGeom>
          <a:effectLst>
            <a:outerShdw blurRad="63500" sx="102000" sy="102000" algn="ctr" rotWithShape="0">
              <a:prstClr val="black">
                <a:alpha val="40000"/>
              </a:prstClr>
            </a:outerShdw>
          </a:effectLst>
        </p:spPr>
      </p:pic>
      <p:pic>
        <p:nvPicPr>
          <p:cNvPr id="4" name="图片 3" descr="截屏2024-04-15 15.37.01"/>
          <p:cNvPicPr>
            <a:picLocks noChangeAspect="1"/>
          </p:cNvPicPr>
          <p:nvPr/>
        </p:nvPicPr>
        <p:blipFill>
          <a:blip r:embed="rId11"/>
          <a:srcRect l="30875" r="4875"/>
          <a:stretch>
            <a:fillRect/>
          </a:stretch>
        </p:blipFill>
        <p:spPr>
          <a:xfrm>
            <a:off x="6755765" y="1137920"/>
            <a:ext cx="326390" cy="723900"/>
          </a:xfrm>
          <a:prstGeom prst="rect">
            <a:avLst/>
          </a:prstGeom>
        </p:spPr>
      </p:pic>
      <p:sp>
        <p:nvSpPr>
          <p:cNvPr id="6" name="文本框 5"/>
          <p:cNvSpPr txBox="1"/>
          <p:nvPr/>
        </p:nvSpPr>
        <p:spPr>
          <a:xfrm>
            <a:off x="7082155" y="1137920"/>
            <a:ext cx="723265" cy="461645"/>
          </a:xfrm>
          <a:prstGeom prst="rect">
            <a:avLst/>
          </a:prstGeom>
          <a:noFill/>
        </p:spPr>
        <p:txBody>
          <a:bodyPr wrap="square" rtlCol="0">
            <a:noAutofit/>
          </a:bodyPr>
          <a:lstStyle/>
          <a:p>
            <a:r>
              <a:rPr lang="en-US" altLang="zh-CN" b="1">
                <a:latin typeface="Times New Roman Bold" panose="02020503050405090304" charset="0"/>
                <a:cs typeface="Times New Roman Bold" panose="02020503050405090304" charset="0"/>
              </a:rPr>
              <a:t>HC</a:t>
            </a:r>
          </a:p>
          <a:p>
            <a:r>
              <a:rPr lang="en-US" altLang="zh-CN" b="1">
                <a:latin typeface="Times New Roman Bold" panose="02020503050405090304" charset="0"/>
                <a:cs typeface="Times New Roman Bold" panose="02020503050405090304" charset="0"/>
              </a:rPr>
              <a:t>IP</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421640" y="889635"/>
            <a:ext cx="10289540" cy="706755"/>
          </a:xfrm>
          <a:prstGeom prst="rect">
            <a:avLst/>
          </a:prstGeom>
          <a:noFill/>
        </p:spPr>
        <p:txBody>
          <a:bodyPr wrap="square" rtlCol="0" anchor="t">
            <a:spAutoFit/>
          </a:bodyPr>
          <a:lstStyle/>
          <a:p>
            <a:pPr>
              <a:lnSpc>
                <a:spcPct val="200000"/>
              </a:lnSpc>
            </a:pPr>
            <a:r>
              <a:rPr lang="en-US" altLang="zh-CN" b="1" i="1" dirty="0">
                <a:latin typeface="Times New Roman" panose="02020503050405090304" pitchFamily="18" charset="0"/>
                <a:cs typeface="Times New Roman" panose="02020503050405090304" pitchFamily="18" charset="0"/>
                <a:sym typeface="+mn-ea"/>
              </a:rPr>
              <a:t>Hypothesis</a:t>
            </a:r>
            <a:r>
              <a:rPr lang="zh-CN" altLang="en-US" b="1" i="1" dirty="0">
                <a:latin typeface="Times New Roman" panose="02020503050405090304" pitchFamily="18" charset="0"/>
                <a:cs typeface="Times New Roman" panose="02020503050405090304" pitchFamily="18" charset="0"/>
                <a:sym typeface="+mn-ea"/>
              </a:rPr>
              <a:t> </a:t>
            </a:r>
            <a:r>
              <a:rPr lang="en-US" altLang="zh-CN" b="1" i="1" dirty="0">
                <a:latin typeface="Times New Roman" panose="02020503050405090304" pitchFamily="18" charset="0"/>
                <a:cs typeface="Times New Roman" panose="02020503050405090304" pitchFamily="18" charset="0"/>
                <a:sym typeface="+mn-ea"/>
              </a:rPr>
              <a:t>4</a:t>
            </a:r>
            <a:r>
              <a:rPr lang="en-US" altLang="zh-CN" i="1" dirty="0">
                <a:latin typeface="Times New Roman" panose="02020503050405090304" pitchFamily="18" charset="0"/>
                <a:cs typeface="Times New Roman" panose="02020503050405090304" pitchFamily="18" charset="0"/>
                <a:sym typeface="+mn-ea"/>
              </a:rPr>
              <a:t>: The prefrontal cortex will be </a:t>
            </a:r>
            <a:r>
              <a:rPr lang="en-US" altLang="zh-CN" i="1" dirty="0">
                <a:solidFill>
                  <a:srgbClr val="00B0F0"/>
                </a:solidFill>
                <a:latin typeface="Times New Roman" panose="02020503050405090304" pitchFamily="18" charset="0"/>
                <a:cs typeface="Times New Roman" panose="02020503050405090304" pitchFamily="18" charset="0"/>
                <a:sym typeface="+mn-ea"/>
              </a:rPr>
              <a:t>less </a:t>
            </a:r>
            <a:r>
              <a:rPr lang="en-US" altLang="zh-CN" sz="2000" i="1" dirty="0">
                <a:solidFill>
                  <a:srgbClr val="00B0F0"/>
                </a:solidFill>
                <a:latin typeface="Times New Roman" panose="02020503050405090304" pitchFamily="18" charset="0"/>
                <a:cs typeface="Times New Roman" panose="02020503050405090304" pitchFamily="18" charset="0"/>
                <a:sym typeface="+mn-ea"/>
              </a:rPr>
              <a:t>activated </a:t>
            </a:r>
            <a:r>
              <a:rPr lang="en-US" altLang="zh-CN" i="1" dirty="0">
                <a:latin typeface="Times New Roman" panose="02020503050405090304" pitchFamily="18" charset="0"/>
                <a:cs typeface="Times New Roman" panose="02020503050405090304" pitchFamily="18" charset="0"/>
                <a:sym typeface="+mn-ea"/>
              </a:rPr>
              <a:t>in insomnia group compared to control group</a:t>
            </a:r>
          </a:p>
        </p:txBody>
      </p:sp>
      <p:sp>
        <p:nvSpPr>
          <p:cNvPr id="6" name="文本框 5"/>
          <p:cNvSpPr txBox="1"/>
          <p:nvPr>
            <p:custDataLst>
              <p:tags r:id="rId1"/>
            </p:custDataLst>
          </p:nvPr>
        </p:nvSpPr>
        <p:spPr>
          <a:xfrm>
            <a:off x="463492" y="402564"/>
            <a:ext cx="7883554" cy="461665"/>
          </a:xfrm>
          <a:prstGeom prst="rect">
            <a:avLst/>
          </a:prstGeom>
          <a:noFill/>
        </p:spPr>
        <p:txBody>
          <a:bodyPr wrap="square">
            <a:spAutoFit/>
          </a:bodyPr>
          <a:lstStyle/>
          <a:p>
            <a:r>
              <a:rPr lang="en-US" altLang="zh-CN" sz="2400" b="1" dirty="0"/>
              <a:t>Analysis &amp; Expected Results – </a:t>
            </a:r>
            <a:r>
              <a:rPr lang="en-US" altLang="zh-CN" sz="2400" b="1" dirty="0" err="1"/>
              <a:t>fNIRS</a:t>
            </a:r>
            <a:r>
              <a:rPr lang="en-US" altLang="zh-CN" sz="2400" b="1" dirty="0"/>
              <a:t> Analysis</a:t>
            </a:r>
          </a:p>
        </p:txBody>
      </p:sp>
      <p:pic>
        <p:nvPicPr>
          <p:cNvPr id="7" name="图片 6" descr="IMG_9146"/>
          <p:cNvPicPr>
            <a:picLocks noChangeAspect="1"/>
          </p:cNvPicPr>
          <p:nvPr/>
        </p:nvPicPr>
        <p:blipFill>
          <a:blip r:embed="rId5"/>
          <a:stretch>
            <a:fillRect/>
          </a:stretch>
        </p:blipFill>
        <p:spPr>
          <a:xfrm>
            <a:off x="1119505" y="3818890"/>
            <a:ext cx="2646680" cy="2901950"/>
          </a:xfrm>
          <a:prstGeom prst="rect">
            <a:avLst/>
          </a:prstGeom>
          <a:effectLst>
            <a:outerShdw blurRad="63500" sx="102000" sy="102000" algn="ctr" rotWithShape="0">
              <a:prstClr val="black">
                <a:alpha val="40000"/>
              </a:prstClr>
            </a:outerShdw>
          </a:effectLst>
        </p:spPr>
      </p:pic>
      <p:pic>
        <p:nvPicPr>
          <p:cNvPr id="8" name="图片 7" descr="IMG_9147"/>
          <p:cNvPicPr>
            <a:picLocks noChangeAspect="1"/>
          </p:cNvPicPr>
          <p:nvPr/>
        </p:nvPicPr>
        <p:blipFill>
          <a:blip r:embed="rId6"/>
          <a:stretch>
            <a:fillRect/>
          </a:stretch>
        </p:blipFill>
        <p:spPr>
          <a:xfrm>
            <a:off x="4412615" y="3818890"/>
            <a:ext cx="2423795" cy="2896235"/>
          </a:xfrm>
          <a:prstGeom prst="rect">
            <a:avLst/>
          </a:prstGeom>
          <a:effectLst>
            <a:outerShdw blurRad="63500" sx="102000" sy="102000" algn="ctr" rotWithShape="0">
              <a:prstClr val="black">
                <a:alpha val="40000"/>
              </a:prstClr>
            </a:outerShdw>
          </a:effectLst>
        </p:spPr>
      </p:pic>
      <p:pic>
        <p:nvPicPr>
          <p:cNvPr id="9" name="图片 8" descr="IMG_9148"/>
          <p:cNvPicPr>
            <a:picLocks noChangeAspect="1"/>
          </p:cNvPicPr>
          <p:nvPr/>
        </p:nvPicPr>
        <p:blipFill>
          <a:blip r:embed="rId7"/>
          <a:stretch>
            <a:fillRect/>
          </a:stretch>
        </p:blipFill>
        <p:spPr>
          <a:xfrm>
            <a:off x="7263765" y="3818255"/>
            <a:ext cx="2324735" cy="2896870"/>
          </a:xfrm>
          <a:prstGeom prst="rect">
            <a:avLst/>
          </a:prstGeom>
          <a:effectLst>
            <a:outerShdw blurRad="63500" sx="102000" sy="102000" algn="ctr" rotWithShape="0">
              <a:prstClr val="black">
                <a:alpha val="40000"/>
              </a:prstClr>
            </a:outerShdw>
          </a:effectLst>
        </p:spPr>
      </p:pic>
      <p:sp>
        <p:nvSpPr>
          <p:cNvPr id="3" name="文本框 2"/>
          <p:cNvSpPr txBox="1"/>
          <p:nvPr/>
        </p:nvSpPr>
        <p:spPr>
          <a:xfrm>
            <a:off x="5449570" y="6243955"/>
            <a:ext cx="1143000" cy="368300"/>
          </a:xfrm>
          <a:prstGeom prst="rect">
            <a:avLst/>
          </a:prstGeom>
          <a:noFill/>
        </p:spPr>
        <p:txBody>
          <a:bodyPr wrap="square" rtlCol="0">
            <a:spAutoFit/>
          </a:bodyPr>
          <a:lstStyle/>
          <a:p>
            <a:r>
              <a:rPr lang="en-US" altLang="zh-CN"/>
              <a:t>HC     IG</a:t>
            </a:r>
          </a:p>
        </p:txBody>
      </p:sp>
      <p:sp>
        <p:nvSpPr>
          <p:cNvPr id="10" name="文本框 9"/>
          <p:cNvSpPr txBox="1"/>
          <p:nvPr/>
        </p:nvSpPr>
        <p:spPr>
          <a:xfrm>
            <a:off x="8275955" y="6346825"/>
            <a:ext cx="6096000" cy="368300"/>
          </a:xfrm>
          <a:prstGeom prst="rect">
            <a:avLst/>
          </a:prstGeom>
          <a:noFill/>
        </p:spPr>
        <p:txBody>
          <a:bodyPr wrap="square" rtlCol="0" anchor="t">
            <a:spAutoFit/>
          </a:bodyPr>
          <a:lstStyle/>
          <a:p>
            <a:r>
              <a:rPr lang="en-US" altLang="zh-CN">
                <a:sym typeface="+mn-ea"/>
              </a:rPr>
              <a:t>IG     HC</a:t>
            </a:r>
          </a:p>
        </p:txBody>
      </p:sp>
      <p:pic>
        <p:nvPicPr>
          <p:cNvPr id="11" name="图片 10"/>
          <p:cNvPicPr>
            <a:picLocks noChangeAspect="1"/>
          </p:cNvPicPr>
          <p:nvPr>
            <p:custDataLst>
              <p:tags r:id="rId2"/>
            </p:custDataLst>
          </p:nvPr>
        </p:nvPicPr>
        <p:blipFill>
          <a:blip r:embed="rId8"/>
          <a:stretch>
            <a:fillRect/>
          </a:stretch>
        </p:blipFill>
        <p:spPr>
          <a:xfrm>
            <a:off x="463550" y="1692275"/>
            <a:ext cx="9648825" cy="1952625"/>
          </a:xfrm>
          <a:prstGeom prst="rect">
            <a:avLst/>
          </a:prstGeom>
          <a:effectLst>
            <a:outerShdw blurRad="63500" sx="102000" sy="102000" algn="ctr" rotWithShape="0">
              <a:prstClr val="black">
                <a:alpha val="40000"/>
              </a:prstClr>
            </a:outerShdw>
          </a:effec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504C35DF-F543-DFCF-A887-E036CA6618AB}"/>
              </a:ext>
            </a:extLst>
          </p:cNvPr>
          <p:cNvSpPr txBox="1"/>
          <p:nvPr/>
        </p:nvSpPr>
        <p:spPr>
          <a:xfrm>
            <a:off x="419725" y="374754"/>
            <a:ext cx="4690708" cy="584775"/>
          </a:xfrm>
          <a:prstGeom prst="rect">
            <a:avLst/>
          </a:prstGeom>
          <a:noFill/>
        </p:spPr>
        <p:txBody>
          <a:bodyPr wrap="none" rtlCol="0">
            <a:spAutoFit/>
          </a:bodyPr>
          <a:lstStyle/>
          <a:p>
            <a:r>
              <a:rPr lang="en-US" altLang="zh-CN" sz="3200" b="1" dirty="0"/>
              <a:t>Outline of Presentation</a:t>
            </a:r>
            <a:endParaRPr lang="zh-CN" altLang="en-US" sz="3200" b="1" dirty="0"/>
          </a:p>
        </p:txBody>
      </p:sp>
      <p:sp>
        <p:nvSpPr>
          <p:cNvPr id="3" name="文本框 2">
            <a:extLst>
              <a:ext uri="{FF2B5EF4-FFF2-40B4-BE49-F238E27FC236}">
                <a16:creationId xmlns:a16="http://schemas.microsoft.com/office/drawing/2014/main" id="{E0DDDC24-098C-6A72-C9C4-E111A5EDEC3F}"/>
              </a:ext>
            </a:extLst>
          </p:cNvPr>
          <p:cNvSpPr txBox="1"/>
          <p:nvPr/>
        </p:nvSpPr>
        <p:spPr>
          <a:xfrm>
            <a:off x="479685" y="1424066"/>
            <a:ext cx="4145687" cy="3416320"/>
          </a:xfrm>
          <a:prstGeom prst="rect">
            <a:avLst/>
          </a:prstGeom>
          <a:noFill/>
        </p:spPr>
        <p:txBody>
          <a:bodyPr wrap="none" rtlCol="0">
            <a:spAutoFit/>
          </a:bodyPr>
          <a:lstStyle/>
          <a:p>
            <a:pPr marL="285750" indent="-285750">
              <a:buFont typeface="Arial" panose="020B0604020202020204" pitchFamily="34" charset="0"/>
              <a:buChar char="•"/>
            </a:pPr>
            <a:r>
              <a:rPr lang="en-US" altLang="zh-CN" sz="2400" b="1" dirty="0">
                <a:solidFill>
                  <a:schemeClr val="bg1">
                    <a:lumMod val="95000"/>
                  </a:schemeClr>
                </a:solidFill>
              </a:rPr>
              <a:t>Background Introduction</a:t>
            </a:r>
          </a:p>
          <a:p>
            <a:pPr marL="285750" indent="-285750">
              <a:buFont typeface="Arial" panose="020B0604020202020204" pitchFamily="34" charset="0"/>
              <a:buChar char="•"/>
            </a:pPr>
            <a:endParaRPr lang="en-US" altLang="zh-CN" sz="2400" b="1" dirty="0"/>
          </a:p>
          <a:p>
            <a:pPr marL="285750" indent="-285750">
              <a:buFont typeface="Arial" panose="020B0604020202020204" pitchFamily="34" charset="0"/>
              <a:buChar char="•"/>
            </a:pPr>
            <a:r>
              <a:rPr lang="en-US" altLang="zh-CN" sz="2400" b="1" dirty="0">
                <a:solidFill>
                  <a:schemeClr val="bg1">
                    <a:lumMod val="95000"/>
                  </a:schemeClr>
                </a:solidFill>
              </a:rPr>
              <a:t>Hypothesis </a:t>
            </a:r>
          </a:p>
          <a:p>
            <a:pPr marL="285750" indent="-285750">
              <a:buFont typeface="Arial" panose="020B0604020202020204" pitchFamily="34" charset="0"/>
              <a:buChar char="•"/>
            </a:pPr>
            <a:endParaRPr lang="en-US" altLang="zh-CN" sz="2400" b="1" dirty="0"/>
          </a:p>
          <a:p>
            <a:pPr marL="285750" indent="-285750">
              <a:buFont typeface="Arial" panose="020B0604020202020204" pitchFamily="34" charset="0"/>
              <a:buChar char="•"/>
            </a:pPr>
            <a:r>
              <a:rPr lang="en-US" altLang="zh-CN" sz="2400" b="1" dirty="0">
                <a:solidFill>
                  <a:schemeClr val="bg1">
                    <a:lumMod val="95000"/>
                  </a:schemeClr>
                </a:solidFill>
              </a:rPr>
              <a:t>Methods </a:t>
            </a:r>
          </a:p>
          <a:p>
            <a:endParaRPr lang="en-US" altLang="zh-CN" sz="2400" b="1" dirty="0"/>
          </a:p>
          <a:p>
            <a:pPr marL="342900" indent="-342900">
              <a:buFont typeface="Arial" panose="020B0604020202020204" pitchFamily="34" charset="0"/>
              <a:buChar char="•"/>
            </a:pPr>
            <a:r>
              <a:rPr lang="en-US" altLang="zh-CN" sz="2400" b="1" dirty="0">
                <a:solidFill>
                  <a:schemeClr val="bg1">
                    <a:lumMod val="95000"/>
                  </a:schemeClr>
                </a:solidFill>
              </a:rPr>
              <a:t>Data Analysis</a:t>
            </a:r>
          </a:p>
          <a:p>
            <a:pPr marL="342900" indent="-342900">
              <a:buFont typeface="Arial" panose="020B0604020202020204" pitchFamily="34" charset="0"/>
              <a:buChar char="•"/>
            </a:pPr>
            <a:endParaRPr lang="en-US" altLang="zh-CN" sz="2400" b="1" dirty="0"/>
          </a:p>
          <a:p>
            <a:pPr marL="342900" indent="-342900">
              <a:buFont typeface="Arial" panose="020B0604020202020204" pitchFamily="34" charset="0"/>
              <a:buChar char="•"/>
            </a:pPr>
            <a:r>
              <a:rPr lang="en-US" altLang="zh-CN" sz="2400" b="1" dirty="0">
                <a:solidFill>
                  <a:srgbClr val="FF0000"/>
                </a:solidFill>
              </a:rPr>
              <a:t>Expected Results</a:t>
            </a:r>
          </a:p>
        </p:txBody>
      </p:sp>
    </p:spTree>
    <p:extLst>
      <p:ext uri="{BB962C8B-B14F-4D97-AF65-F5344CB8AC3E}">
        <p14:creationId xmlns:p14="http://schemas.microsoft.com/office/powerpoint/2010/main" val="26939334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504C35DF-F543-DFCF-A887-E036CA6618AB}"/>
              </a:ext>
            </a:extLst>
          </p:cNvPr>
          <p:cNvSpPr txBox="1"/>
          <p:nvPr/>
        </p:nvSpPr>
        <p:spPr>
          <a:xfrm>
            <a:off x="419725" y="374754"/>
            <a:ext cx="4690708" cy="584775"/>
          </a:xfrm>
          <a:prstGeom prst="rect">
            <a:avLst/>
          </a:prstGeom>
          <a:noFill/>
        </p:spPr>
        <p:txBody>
          <a:bodyPr wrap="none" rtlCol="0">
            <a:spAutoFit/>
          </a:bodyPr>
          <a:lstStyle/>
          <a:p>
            <a:r>
              <a:rPr lang="en-US" altLang="zh-CN" sz="3200" b="1" dirty="0"/>
              <a:t>Outline of Presentation</a:t>
            </a:r>
            <a:endParaRPr lang="zh-CN" altLang="en-US" sz="3200" b="1" dirty="0"/>
          </a:p>
        </p:txBody>
      </p:sp>
      <p:sp>
        <p:nvSpPr>
          <p:cNvPr id="3" name="文本框 2">
            <a:extLst>
              <a:ext uri="{FF2B5EF4-FFF2-40B4-BE49-F238E27FC236}">
                <a16:creationId xmlns:a16="http://schemas.microsoft.com/office/drawing/2014/main" id="{E0DDDC24-098C-6A72-C9C4-E111A5EDEC3F}"/>
              </a:ext>
            </a:extLst>
          </p:cNvPr>
          <p:cNvSpPr txBox="1"/>
          <p:nvPr/>
        </p:nvSpPr>
        <p:spPr>
          <a:xfrm>
            <a:off x="479685" y="1424066"/>
            <a:ext cx="4145687" cy="3416320"/>
          </a:xfrm>
          <a:prstGeom prst="rect">
            <a:avLst/>
          </a:prstGeom>
          <a:noFill/>
        </p:spPr>
        <p:txBody>
          <a:bodyPr wrap="none" rtlCol="0">
            <a:spAutoFit/>
          </a:bodyPr>
          <a:lstStyle/>
          <a:p>
            <a:pPr marL="285750" indent="-285750">
              <a:buFont typeface="Arial" panose="020B0604020202020204" pitchFamily="34" charset="0"/>
              <a:buChar char="•"/>
            </a:pPr>
            <a:r>
              <a:rPr lang="en-US" altLang="zh-CN" sz="2400" b="1" dirty="0">
                <a:solidFill>
                  <a:srgbClr val="FF0000"/>
                </a:solidFill>
              </a:rPr>
              <a:t>Background Introduction</a:t>
            </a:r>
          </a:p>
          <a:p>
            <a:pPr marL="285750" indent="-285750">
              <a:buFont typeface="Arial" panose="020B0604020202020204" pitchFamily="34" charset="0"/>
              <a:buChar char="•"/>
            </a:pPr>
            <a:endParaRPr lang="en-US" altLang="zh-CN" sz="2400" b="1" dirty="0"/>
          </a:p>
          <a:p>
            <a:pPr marL="285750" indent="-285750">
              <a:buFont typeface="Arial" panose="020B0604020202020204" pitchFamily="34" charset="0"/>
              <a:buChar char="•"/>
            </a:pPr>
            <a:r>
              <a:rPr lang="en-US" altLang="zh-CN" sz="2400" b="1" dirty="0"/>
              <a:t>Hypothesis </a:t>
            </a:r>
          </a:p>
          <a:p>
            <a:pPr marL="285750" indent="-285750">
              <a:buFont typeface="Arial" panose="020B0604020202020204" pitchFamily="34" charset="0"/>
              <a:buChar char="•"/>
            </a:pPr>
            <a:endParaRPr lang="en-US" altLang="zh-CN" sz="2400" b="1" dirty="0"/>
          </a:p>
          <a:p>
            <a:pPr marL="285750" indent="-285750">
              <a:buFont typeface="Arial" panose="020B0604020202020204" pitchFamily="34" charset="0"/>
              <a:buChar char="•"/>
            </a:pPr>
            <a:r>
              <a:rPr lang="en-US" altLang="zh-CN" sz="2400" b="1" dirty="0"/>
              <a:t>Methods </a:t>
            </a:r>
          </a:p>
          <a:p>
            <a:endParaRPr lang="en-US" altLang="zh-CN" sz="2400" b="1" dirty="0"/>
          </a:p>
          <a:p>
            <a:pPr marL="342900" indent="-342900">
              <a:buFont typeface="Arial" panose="020B0604020202020204" pitchFamily="34" charset="0"/>
              <a:buChar char="•"/>
            </a:pPr>
            <a:r>
              <a:rPr lang="en-US" altLang="zh-CN" sz="2400" b="1" dirty="0"/>
              <a:t>Data Analysis</a:t>
            </a:r>
          </a:p>
          <a:p>
            <a:pPr marL="342900" indent="-342900">
              <a:buFont typeface="Arial" panose="020B0604020202020204" pitchFamily="34" charset="0"/>
              <a:buChar char="•"/>
            </a:pPr>
            <a:endParaRPr lang="en-US" altLang="zh-CN" sz="2400" b="1" dirty="0"/>
          </a:p>
          <a:p>
            <a:pPr marL="342900" indent="-342900">
              <a:buFont typeface="Arial" panose="020B0604020202020204" pitchFamily="34" charset="0"/>
              <a:buChar char="•"/>
            </a:pPr>
            <a:r>
              <a:rPr lang="en-US" altLang="zh-CN" sz="2400" b="1" dirty="0"/>
              <a:t>Expected Results</a:t>
            </a:r>
          </a:p>
        </p:txBody>
      </p:sp>
    </p:spTree>
    <p:extLst>
      <p:ext uri="{BB962C8B-B14F-4D97-AF65-F5344CB8AC3E}">
        <p14:creationId xmlns:p14="http://schemas.microsoft.com/office/powerpoint/2010/main" val="2878727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28190FB6-4C6E-6C93-EA82-3FEF0C7CE329}"/>
              </a:ext>
            </a:extLst>
          </p:cNvPr>
          <p:cNvSpPr txBox="1"/>
          <p:nvPr/>
        </p:nvSpPr>
        <p:spPr>
          <a:xfrm>
            <a:off x="219523" y="390461"/>
            <a:ext cx="7606718" cy="461665"/>
          </a:xfrm>
          <a:prstGeom prst="rect">
            <a:avLst/>
          </a:prstGeom>
          <a:noFill/>
        </p:spPr>
        <p:txBody>
          <a:bodyPr wrap="square">
            <a:spAutoFit/>
          </a:bodyPr>
          <a:lstStyle/>
          <a:p>
            <a:r>
              <a:rPr lang="en-US" altLang="zh-CN" sz="2400" b="1" dirty="0"/>
              <a:t>Analysis &amp; Expected Results –  Expected Results</a:t>
            </a:r>
          </a:p>
        </p:txBody>
      </p:sp>
      <p:sp>
        <p:nvSpPr>
          <p:cNvPr id="5" name="文本框 4">
            <a:extLst>
              <a:ext uri="{FF2B5EF4-FFF2-40B4-BE49-F238E27FC236}">
                <a16:creationId xmlns:a16="http://schemas.microsoft.com/office/drawing/2014/main" id="{66FE99E2-0A29-0D18-8C92-8AB6CEABDEC0}"/>
              </a:ext>
            </a:extLst>
          </p:cNvPr>
          <p:cNvSpPr txBox="1"/>
          <p:nvPr/>
        </p:nvSpPr>
        <p:spPr>
          <a:xfrm>
            <a:off x="507086" y="852126"/>
            <a:ext cx="8606934" cy="5628720"/>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de-DE" altLang="zh-CN" sz="2200" b="1" dirty="0">
                <a:solidFill>
                  <a:prstClr val="black"/>
                </a:solidFill>
                <a:ea typeface="等线"/>
                <a:cs typeface="Times New Roman" panose="02020603050405020304" pitchFamily="18" charset="0"/>
              </a:rPr>
              <a:t>C</a:t>
            </a:r>
            <a:r>
              <a:rPr kumimoji="0" lang="de-DE" altLang="zh-CN" sz="2200" b="1" i="0" u="none" strike="noStrike" kern="1200" cap="none" spc="0" normalizeH="0" baseline="0" noProof="0" dirty="0">
                <a:ln>
                  <a:noFill/>
                </a:ln>
                <a:solidFill>
                  <a:prstClr val="black"/>
                </a:solidFill>
                <a:effectLst/>
                <a:uLnTx/>
                <a:uFillTx/>
                <a:ea typeface="等线"/>
                <a:cs typeface="Times New Roman" panose="02020603050405020304" pitchFamily="18" charset="0"/>
              </a:rPr>
              <a:t>orrespondence With the Hypothesis – </a:t>
            </a:r>
          </a:p>
          <a:p>
            <a:pPr marL="0" marR="0" lvl="0" indent="0" algn="l" defTabSz="914400" rtl="0" eaLnBrk="1" fontAlgn="auto" latinLnBrk="0" hangingPunct="1">
              <a:lnSpc>
                <a:spcPct val="150000"/>
              </a:lnSpc>
              <a:spcBef>
                <a:spcPts val="0"/>
              </a:spcBef>
              <a:spcAft>
                <a:spcPts val="0"/>
              </a:spcAft>
              <a:buClrTx/>
              <a:buSzTx/>
              <a:buFontTx/>
              <a:buNone/>
              <a:tabLst/>
              <a:defRPr/>
            </a:pPr>
            <a:endParaRPr lang="de-DE" altLang="zh-CN" b="1" dirty="0">
              <a:solidFill>
                <a:prstClr val="black"/>
              </a:solidFill>
              <a:ea typeface="等线"/>
              <a:cs typeface="Times New Roman" panose="02020603050405020304" pitchFamily="18" charset="0"/>
            </a:endParaRPr>
          </a:p>
          <a:p>
            <a:pPr marL="0" marR="0" lvl="0" indent="0" algn="l" defTabSz="914400" rtl="0" eaLnBrk="1" fontAlgn="auto" latinLnBrk="0" hangingPunct="1">
              <a:lnSpc>
                <a:spcPct val="150000"/>
              </a:lnSpc>
              <a:spcBef>
                <a:spcPts val="0"/>
              </a:spcBef>
              <a:spcAft>
                <a:spcPts val="0"/>
              </a:spcAft>
              <a:buClrTx/>
              <a:buSzTx/>
              <a:buFontTx/>
              <a:buNone/>
              <a:tabLst/>
              <a:defRPr/>
            </a:pPr>
            <a:r>
              <a:rPr lang="de-DE" altLang="zh-CN" sz="2000" b="1" dirty="0">
                <a:solidFill>
                  <a:prstClr val="black"/>
                </a:solidFill>
                <a:ea typeface="等线"/>
                <a:cs typeface="Times New Roman" panose="02020603050405020304" pitchFamily="18" charset="0"/>
              </a:rPr>
              <a:t>Behavioral Expected Results</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altLang="zh-CN" b="1" i="1" u="none" strike="noStrike" kern="1200" cap="none" spc="0" normalizeH="0" baseline="0" noProof="0" dirty="0">
                <a:ln>
                  <a:noFill/>
                </a:ln>
                <a:solidFill>
                  <a:prstClr val="black"/>
                </a:solidFill>
                <a:effectLst/>
                <a:uLnTx/>
                <a:uFillTx/>
                <a:ea typeface="等线"/>
                <a:cs typeface="Times New Roman" panose="02020603050405020304" pitchFamily="18" charset="0"/>
              </a:rPr>
              <a:t>Expected Results 1: </a:t>
            </a:r>
            <a:r>
              <a:rPr kumimoji="0" lang="de-DE" altLang="zh-CN" i="1" u="none" strike="noStrike" kern="1200" cap="none" spc="0" normalizeH="0" baseline="0" noProof="0" dirty="0">
                <a:ln>
                  <a:noFill/>
                </a:ln>
                <a:solidFill>
                  <a:prstClr val="black"/>
                </a:solidFill>
                <a:effectLst/>
                <a:uLnTx/>
                <a:uFillTx/>
                <a:ea typeface="等线"/>
                <a:cs typeface="Times New Roman" panose="02020603050405020304" pitchFamily="18" charset="0"/>
              </a:rPr>
              <a:t>The mean value of </a:t>
            </a:r>
            <a:r>
              <a:rPr kumimoji="0" lang="de-DE" altLang="zh-CN" i="1" u="none" strike="noStrike" kern="1200" cap="none" spc="0" normalizeH="0" baseline="0" noProof="0" dirty="0">
                <a:ln>
                  <a:noFill/>
                </a:ln>
                <a:solidFill>
                  <a:schemeClr val="accent5"/>
                </a:solidFill>
                <a:effectLst/>
                <a:uLnTx/>
                <a:uFillTx/>
                <a:ea typeface="等线"/>
                <a:cs typeface="Times New Roman" panose="02020603050405020304" pitchFamily="18" charset="0"/>
              </a:rPr>
              <a:t>final token </a:t>
            </a:r>
            <a:r>
              <a:rPr kumimoji="0" lang="de-DE" altLang="zh-CN" i="1" u="none" strike="noStrike" kern="1200" cap="none" spc="0" normalizeH="0" baseline="0" noProof="0" dirty="0">
                <a:ln>
                  <a:noFill/>
                </a:ln>
                <a:solidFill>
                  <a:prstClr val="black"/>
                </a:solidFill>
                <a:effectLst/>
                <a:uLnTx/>
                <a:uFillTx/>
                <a:ea typeface="等线"/>
                <a:cs typeface="Times New Roman" panose="02020603050405020304" pitchFamily="18" charset="0"/>
              </a:rPr>
              <a:t>gotten by Insomnia group will be </a:t>
            </a:r>
            <a:r>
              <a:rPr kumimoji="0" lang="de-DE" altLang="zh-CN" i="1" u="none" strike="noStrike" kern="1200" cap="none" spc="0" normalizeH="0" baseline="0" noProof="0" dirty="0">
                <a:ln>
                  <a:noFill/>
                </a:ln>
                <a:solidFill>
                  <a:schemeClr val="accent5"/>
                </a:solidFill>
                <a:effectLst/>
                <a:uLnTx/>
                <a:uFillTx/>
                <a:ea typeface="等线"/>
                <a:cs typeface="Times New Roman" panose="02020603050405020304" pitchFamily="18" charset="0"/>
              </a:rPr>
              <a:t>lower </a:t>
            </a:r>
            <a:r>
              <a:rPr kumimoji="0" lang="de-DE" altLang="zh-CN" i="1" u="none" strike="noStrike" kern="1200" cap="none" spc="0" normalizeH="0" baseline="0" noProof="0" dirty="0">
                <a:ln>
                  <a:noFill/>
                </a:ln>
                <a:solidFill>
                  <a:prstClr val="black"/>
                </a:solidFill>
                <a:effectLst/>
                <a:uLnTx/>
                <a:uFillTx/>
                <a:ea typeface="等线"/>
                <a:cs typeface="Times New Roman" panose="02020603050405020304" pitchFamily="18" charset="0"/>
              </a:rPr>
              <a:t>compared to control group. </a:t>
            </a:r>
          </a:p>
          <a:p>
            <a:pPr marL="0" marR="0" lvl="0" indent="0" algn="l" defTabSz="914400" rtl="0" eaLnBrk="1" fontAlgn="auto" latinLnBrk="0" hangingPunct="1">
              <a:lnSpc>
                <a:spcPct val="150000"/>
              </a:lnSpc>
              <a:spcBef>
                <a:spcPts val="0"/>
              </a:spcBef>
              <a:spcAft>
                <a:spcPts val="0"/>
              </a:spcAft>
              <a:buClrTx/>
              <a:buSzTx/>
              <a:buFontTx/>
              <a:buNone/>
              <a:tabLst/>
              <a:defRPr/>
            </a:pPr>
            <a:r>
              <a:rPr lang="de-DE" altLang="zh-CN" b="1" i="1" dirty="0">
                <a:solidFill>
                  <a:prstClr val="black"/>
                </a:solidFill>
                <a:ea typeface="等线"/>
                <a:cs typeface="Times New Roman" panose="02020603050405020304" pitchFamily="18" charset="0"/>
              </a:rPr>
              <a:t>Expected Results 2: </a:t>
            </a:r>
            <a:r>
              <a:rPr lang="de-DE" altLang="zh-CN" i="1" dirty="0">
                <a:solidFill>
                  <a:prstClr val="black"/>
                </a:solidFill>
                <a:ea typeface="等线"/>
                <a:cs typeface="Times New Roman" panose="02020603050405020304" pitchFamily="18" charset="0"/>
              </a:rPr>
              <a:t>The mean </a:t>
            </a:r>
            <a:r>
              <a:rPr lang="de-DE" altLang="zh-CN" i="1" dirty="0">
                <a:solidFill>
                  <a:schemeClr val="accent5"/>
                </a:solidFill>
                <a:ea typeface="等线"/>
                <a:cs typeface="Times New Roman" panose="02020603050405020304" pitchFamily="18" charset="0"/>
              </a:rPr>
              <a:t>reaction time </a:t>
            </a:r>
            <a:r>
              <a:rPr lang="de-DE" altLang="zh-CN" i="1" dirty="0">
                <a:solidFill>
                  <a:prstClr val="black"/>
                </a:solidFill>
                <a:ea typeface="等线"/>
                <a:cs typeface="Times New Roman" panose="02020603050405020304" pitchFamily="18" charset="0"/>
              </a:rPr>
              <a:t>of Insomnia group in both </a:t>
            </a:r>
            <a:r>
              <a:rPr lang="de-DE" altLang="zh-CN" i="1" dirty="0">
                <a:solidFill>
                  <a:srgbClr val="7030A0"/>
                </a:solidFill>
                <a:ea typeface="等线"/>
                <a:cs typeface="Times New Roman" panose="02020603050405020304" pitchFamily="18" charset="0"/>
              </a:rPr>
              <a:t>color decision </a:t>
            </a:r>
            <a:r>
              <a:rPr lang="de-DE" altLang="zh-CN" i="1" dirty="0">
                <a:solidFill>
                  <a:prstClr val="black"/>
                </a:solidFill>
                <a:ea typeface="等线"/>
                <a:cs typeface="Times New Roman" panose="02020603050405020304" pitchFamily="18" charset="0"/>
              </a:rPr>
              <a:t>and </a:t>
            </a:r>
            <a:r>
              <a:rPr lang="de-DE" altLang="zh-CN" i="1" dirty="0">
                <a:solidFill>
                  <a:srgbClr val="00B050"/>
                </a:solidFill>
                <a:ea typeface="等线"/>
                <a:cs typeface="Times New Roman" panose="02020603050405020304" pitchFamily="18" charset="0"/>
              </a:rPr>
              <a:t>bet decision </a:t>
            </a:r>
            <a:r>
              <a:rPr lang="de-DE" altLang="zh-CN" i="1" dirty="0">
                <a:solidFill>
                  <a:prstClr val="black"/>
                </a:solidFill>
                <a:ea typeface="等线"/>
                <a:cs typeface="Times New Roman" panose="02020603050405020304" pitchFamily="18" charset="0"/>
              </a:rPr>
              <a:t>phase is </a:t>
            </a:r>
            <a:r>
              <a:rPr lang="de-DE" altLang="zh-CN" i="1" dirty="0">
                <a:solidFill>
                  <a:srgbClr val="FF0000"/>
                </a:solidFill>
                <a:ea typeface="等线"/>
                <a:cs typeface="Times New Roman" panose="02020603050405020304" pitchFamily="18" charset="0"/>
              </a:rPr>
              <a:t>longer</a:t>
            </a:r>
            <a:r>
              <a:rPr lang="de-DE" altLang="zh-CN" i="1" dirty="0">
                <a:solidFill>
                  <a:prstClr val="black"/>
                </a:solidFill>
                <a:ea typeface="等线"/>
                <a:cs typeface="Times New Roman" panose="02020603050405020304" pitchFamily="18" charset="0"/>
              </a:rPr>
              <a:t> than the control group</a:t>
            </a:r>
            <a:endParaRPr lang="de-DE" altLang="zh-CN" b="1" i="1" dirty="0">
              <a:solidFill>
                <a:prstClr val="black"/>
              </a:solidFill>
              <a:ea typeface="等线"/>
              <a:cs typeface="Times New Roman" panose="02020603050405020304" pitchFamily="18" charset="0"/>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altLang="zh-CN" b="1" i="1" u="none" strike="noStrike" kern="1200" cap="none" spc="0" normalizeH="0" baseline="0" noProof="0" dirty="0">
                <a:ln>
                  <a:noFill/>
                </a:ln>
                <a:solidFill>
                  <a:prstClr val="black"/>
                </a:solidFill>
                <a:effectLst/>
                <a:uLnTx/>
                <a:uFillTx/>
                <a:ea typeface="等线"/>
                <a:cs typeface="Times New Roman" panose="02020603050405020304" pitchFamily="18" charset="0"/>
              </a:rPr>
              <a:t>Expected Results 3: </a:t>
            </a:r>
            <a:r>
              <a:rPr kumimoji="0" lang="de-DE" altLang="zh-CN" i="1" u="none" strike="noStrike" kern="1200" cap="none" spc="0" normalizeH="0" baseline="0" noProof="0" dirty="0">
                <a:ln>
                  <a:noFill/>
                </a:ln>
                <a:solidFill>
                  <a:prstClr val="black"/>
                </a:solidFill>
                <a:effectLst/>
                <a:uLnTx/>
                <a:uFillTx/>
                <a:ea typeface="等线"/>
                <a:cs typeface="Times New Roman" panose="02020603050405020304" pitchFamily="18" charset="0"/>
              </a:rPr>
              <a:t>The averaged propotion of token amount bet in each trial is </a:t>
            </a:r>
            <a:r>
              <a:rPr kumimoji="0" lang="de-DE" altLang="zh-CN" i="1" u="none" strike="noStrike" kern="1200" cap="none" spc="0" normalizeH="0" baseline="0" noProof="0" dirty="0">
                <a:ln>
                  <a:noFill/>
                </a:ln>
                <a:solidFill>
                  <a:srgbClr val="FF0000"/>
                </a:solidFill>
                <a:effectLst/>
                <a:uLnTx/>
                <a:uFillTx/>
                <a:ea typeface="等线"/>
                <a:cs typeface="Times New Roman" panose="02020603050405020304" pitchFamily="18" charset="0"/>
              </a:rPr>
              <a:t>higher</a:t>
            </a:r>
            <a:r>
              <a:rPr kumimoji="0" lang="de-DE" altLang="zh-CN" i="1" u="none" strike="noStrike" kern="1200" cap="none" spc="0" normalizeH="0" baseline="0" noProof="0" dirty="0">
                <a:ln>
                  <a:noFill/>
                </a:ln>
                <a:solidFill>
                  <a:prstClr val="black"/>
                </a:solidFill>
                <a:effectLst/>
                <a:uLnTx/>
                <a:uFillTx/>
                <a:ea typeface="等线"/>
                <a:cs typeface="Times New Roman" panose="02020603050405020304" pitchFamily="18" charset="0"/>
              </a:rPr>
              <a:t> in insomnia group compared to control group.</a:t>
            </a:r>
          </a:p>
          <a:p>
            <a:pPr marL="0" marR="0" lvl="0" indent="0" algn="l" defTabSz="914400" rtl="0" eaLnBrk="1" fontAlgn="auto" latinLnBrk="0" hangingPunct="1">
              <a:lnSpc>
                <a:spcPct val="150000"/>
              </a:lnSpc>
              <a:spcBef>
                <a:spcPts val="0"/>
              </a:spcBef>
              <a:spcAft>
                <a:spcPts val="0"/>
              </a:spcAft>
              <a:buClrTx/>
              <a:buSzTx/>
              <a:buFontTx/>
              <a:buNone/>
              <a:tabLst/>
              <a:defRPr/>
            </a:pPr>
            <a:endParaRPr lang="de-DE" altLang="zh-CN" b="1" i="1" dirty="0">
              <a:solidFill>
                <a:prstClr val="black"/>
              </a:solidFill>
              <a:ea typeface="等线"/>
              <a:cs typeface="Times New Roman" panose="02020603050405020304" pitchFamily="18" charset="0"/>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altLang="zh-CN" sz="2000" b="1" u="none" strike="noStrike" kern="1200" cap="none" spc="0" normalizeH="0" baseline="0" noProof="0" dirty="0">
                <a:ln>
                  <a:noFill/>
                </a:ln>
                <a:solidFill>
                  <a:prstClr val="black"/>
                </a:solidFill>
                <a:effectLst/>
                <a:uLnTx/>
                <a:uFillTx/>
                <a:ea typeface="等线"/>
                <a:cs typeface="Times New Roman" panose="02020603050405020304" pitchFamily="18" charset="0"/>
              </a:rPr>
              <a:t>Neu</a:t>
            </a:r>
            <a:r>
              <a:rPr lang="de-DE" altLang="zh-CN" sz="2000" b="1" dirty="0">
                <a:solidFill>
                  <a:prstClr val="black"/>
                </a:solidFill>
                <a:ea typeface="等线"/>
                <a:cs typeface="Times New Roman" panose="02020603050405020304" pitchFamily="18" charset="0"/>
              </a:rPr>
              <a:t>ral Expected Results</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altLang="zh-CN" b="1" i="1" u="none" strike="noStrike" kern="1200" cap="none" spc="0" normalizeH="0" baseline="0" noProof="0" dirty="0">
                <a:ln>
                  <a:noFill/>
                </a:ln>
                <a:solidFill>
                  <a:prstClr val="black"/>
                </a:solidFill>
                <a:effectLst/>
                <a:uLnTx/>
                <a:uFillTx/>
                <a:ea typeface="等线"/>
                <a:cs typeface="Times New Roman" panose="02020603050405020304" pitchFamily="18" charset="0"/>
              </a:rPr>
              <a:t>Expected Results 4:  </a:t>
            </a:r>
            <a:r>
              <a:rPr kumimoji="0" lang="de-DE" altLang="zh-CN" i="1" u="none" strike="noStrike" kern="1200" cap="none" spc="0" normalizeH="0" baseline="0" noProof="0" dirty="0">
                <a:ln>
                  <a:noFill/>
                </a:ln>
                <a:solidFill>
                  <a:prstClr val="black"/>
                </a:solidFill>
                <a:effectLst/>
                <a:uLnTx/>
                <a:uFillTx/>
                <a:ea typeface="等线"/>
                <a:cs typeface="Times New Roman" panose="02020603050405020304" pitchFamily="18" charset="0"/>
              </a:rPr>
              <a:t>The activation in </a:t>
            </a:r>
            <a:r>
              <a:rPr kumimoji="0" lang="de-DE" altLang="zh-CN" i="1" u="none" strike="noStrike" kern="1200" cap="none" spc="0" normalizeH="0" baseline="0" noProof="0" dirty="0">
                <a:ln>
                  <a:noFill/>
                </a:ln>
                <a:solidFill>
                  <a:srgbClr val="FF0000"/>
                </a:solidFill>
                <a:effectLst/>
                <a:uLnTx/>
                <a:uFillTx/>
                <a:ea typeface="等线"/>
                <a:cs typeface="Times New Roman" panose="02020603050405020304" pitchFamily="18" charset="0"/>
              </a:rPr>
              <a:t>Frontal Pole </a:t>
            </a:r>
            <a:r>
              <a:rPr kumimoji="0" lang="de-DE" altLang="zh-CN" i="1" u="none" strike="noStrike" kern="1200" cap="none" spc="0" normalizeH="0" baseline="0" noProof="0" dirty="0">
                <a:ln>
                  <a:noFill/>
                </a:ln>
                <a:solidFill>
                  <a:prstClr val="black"/>
                </a:solidFill>
                <a:effectLst/>
                <a:uLnTx/>
                <a:uFillTx/>
                <a:ea typeface="等线"/>
                <a:cs typeface="Times New Roman" panose="02020603050405020304" pitchFamily="18" charset="0"/>
              </a:rPr>
              <a:t>and </a:t>
            </a:r>
            <a:r>
              <a:rPr kumimoji="0" lang="de-DE" altLang="zh-CN" i="1" u="none" strike="noStrike" kern="1200" cap="none" spc="0" normalizeH="0" baseline="0" noProof="0" dirty="0">
                <a:ln>
                  <a:noFill/>
                </a:ln>
                <a:solidFill>
                  <a:srgbClr val="FF0000"/>
                </a:solidFill>
                <a:effectLst/>
                <a:uLnTx/>
                <a:uFillTx/>
                <a:ea typeface="等线"/>
                <a:cs typeface="Times New Roman" panose="02020603050405020304" pitchFamily="18" charset="0"/>
              </a:rPr>
              <a:t>DLPFC </a:t>
            </a:r>
            <a:r>
              <a:rPr kumimoji="0" lang="de-DE" altLang="zh-CN" i="1" u="none" strike="noStrike" kern="1200" cap="none" spc="0" normalizeH="0" baseline="0" noProof="0" dirty="0">
                <a:ln>
                  <a:noFill/>
                </a:ln>
                <a:solidFill>
                  <a:prstClr val="black"/>
                </a:solidFill>
                <a:effectLst/>
                <a:uLnTx/>
                <a:uFillTx/>
                <a:ea typeface="等线"/>
                <a:cs typeface="Times New Roman" panose="02020603050405020304" pitchFamily="18" charset="0"/>
              </a:rPr>
              <a:t>in bet decision phase is </a:t>
            </a:r>
            <a:r>
              <a:rPr kumimoji="0" lang="de-DE" altLang="zh-CN" i="1" u="none" strike="noStrike" kern="1200" cap="none" spc="0" normalizeH="0" baseline="0" noProof="0" dirty="0">
                <a:ln>
                  <a:noFill/>
                </a:ln>
                <a:solidFill>
                  <a:srgbClr val="00B0F0"/>
                </a:solidFill>
                <a:effectLst/>
                <a:uLnTx/>
                <a:uFillTx/>
                <a:ea typeface="等线"/>
                <a:cs typeface="Times New Roman" panose="02020603050405020304" pitchFamily="18" charset="0"/>
              </a:rPr>
              <a:t>lower</a:t>
            </a:r>
            <a:r>
              <a:rPr kumimoji="0" lang="de-DE" altLang="zh-CN" i="1" u="none" strike="noStrike" kern="1200" cap="none" spc="0" normalizeH="0" baseline="0" noProof="0" dirty="0">
                <a:ln>
                  <a:noFill/>
                </a:ln>
                <a:solidFill>
                  <a:prstClr val="black"/>
                </a:solidFill>
                <a:effectLst/>
                <a:uLnTx/>
                <a:uFillTx/>
                <a:ea typeface="等线"/>
                <a:cs typeface="Times New Roman" panose="02020603050405020304" pitchFamily="18" charset="0"/>
              </a:rPr>
              <a:t> in insomnia group compared to control group. </a:t>
            </a:r>
            <a:endParaRPr kumimoji="0" lang="de-DE" altLang="zh-CN" b="1" i="1" u="none" strike="noStrike" kern="1200" cap="none" spc="0" normalizeH="0" baseline="0" noProof="0" dirty="0">
              <a:ln>
                <a:noFill/>
              </a:ln>
              <a:solidFill>
                <a:prstClr val="black"/>
              </a:solidFill>
              <a:effectLst/>
              <a:uLnTx/>
              <a:uFillTx/>
              <a:ea typeface="等线"/>
              <a:cs typeface="Times New Roman" panose="02020603050405020304" pitchFamily="18" charset="0"/>
            </a:endParaRPr>
          </a:p>
        </p:txBody>
      </p:sp>
    </p:spTree>
    <p:extLst>
      <p:ext uri="{BB962C8B-B14F-4D97-AF65-F5344CB8AC3E}">
        <p14:creationId xmlns:p14="http://schemas.microsoft.com/office/powerpoint/2010/main" val="41404272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BF0E8A07-B85F-CD08-EE79-CE37D9BED35F}"/>
              </a:ext>
            </a:extLst>
          </p:cNvPr>
          <p:cNvSpPr txBox="1"/>
          <p:nvPr/>
        </p:nvSpPr>
        <p:spPr>
          <a:xfrm>
            <a:off x="421547" y="427731"/>
            <a:ext cx="6094602" cy="461665"/>
          </a:xfrm>
          <a:prstGeom prst="rect">
            <a:avLst/>
          </a:prstGeom>
          <a:noFill/>
        </p:spPr>
        <p:txBody>
          <a:bodyPr wrap="square">
            <a:spAutoFit/>
          </a:bodyPr>
          <a:lstStyle/>
          <a:p>
            <a:r>
              <a:rPr lang="en-US" altLang="zh-CN" sz="2400" b="1" dirty="0"/>
              <a:t>Timelines of Project</a:t>
            </a:r>
          </a:p>
        </p:txBody>
      </p:sp>
      <p:sp>
        <p:nvSpPr>
          <p:cNvPr id="6" name="矩形 5">
            <a:extLst>
              <a:ext uri="{FF2B5EF4-FFF2-40B4-BE49-F238E27FC236}">
                <a16:creationId xmlns:a16="http://schemas.microsoft.com/office/drawing/2014/main" id="{E42B5F4A-E363-7CA5-183A-67B5F8C590AF}"/>
              </a:ext>
            </a:extLst>
          </p:cNvPr>
          <p:cNvSpPr/>
          <p:nvPr/>
        </p:nvSpPr>
        <p:spPr>
          <a:xfrm>
            <a:off x="532150" y="2078654"/>
            <a:ext cx="1424066" cy="859418"/>
          </a:xfrm>
          <a:prstGeom prst="rect">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3.22-4.2</a:t>
            </a:r>
            <a:endParaRPr lang="zh-CN" altLang="en-US" dirty="0"/>
          </a:p>
        </p:txBody>
      </p:sp>
      <p:sp>
        <p:nvSpPr>
          <p:cNvPr id="7" name="矩形 6">
            <a:extLst>
              <a:ext uri="{FF2B5EF4-FFF2-40B4-BE49-F238E27FC236}">
                <a16:creationId xmlns:a16="http://schemas.microsoft.com/office/drawing/2014/main" id="{43CDCB68-79E7-D5A7-4D06-5C2E48CE6B98}"/>
              </a:ext>
            </a:extLst>
          </p:cNvPr>
          <p:cNvSpPr/>
          <p:nvPr/>
        </p:nvSpPr>
        <p:spPr>
          <a:xfrm>
            <a:off x="2492739" y="2078654"/>
            <a:ext cx="1424066" cy="859418"/>
          </a:xfrm>
          <a:prstGeom prst="rect">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4.2-4.7</a:t>
            </a:r>
            <a:endParaRPr lang="zh-CN" altLang="en-US" dirty="0"/>
          </a:p>
        </p:txBody>
      </p:sp>
      <p:sp>
        <p:nvSpPr>
          <p:cNvPr id="8" name="矩形 7">
            <a:extLst>
              <a:ext uri="{FF2B5EF4-FFF2-40B4-BE49-F238E27FC236}">
                <a16:creationId xmlns:a16="http://schemas.microsoft.com/office/drawing/2014/main" id="{CB510562-3A12-037C-EE52-45578C38D2DE}"/>
              </a:ext>
            </a:extLst>
          </p:cNvPr>
          <p:cNvSpPr/>
          <p:nvPr/>
        </p:nvSpPr>
        <p:spPr>
          <a:xfrm>
            <a:off x="8374506" y="2078653"/>
            <a:ext cx="1424066" cy="859418"/>
          </a:xfrm>
          <a:prstGeom prst="rect">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4.22-4.29</a:t>
            </a:r>
            <a:endParaRPr lang="zh-CN" altLang="en-US" dirty="0"/>
          </a:p>
        </p:txBody>
      </p:sp>
      <p:sp>
        <p:nvSpPr>
          <p:cNvPr id="9" name="矩形 8">
            <a:extLst>
              <a:ext uri="{FF2B5EF4-FFF2-40B4-BE49-F238E27FC236}">
                <a16:creationId xmlns:a16="http://schemas.microsoft.com/office/drawing/2014/main" id="{CD569B2D-DFD8-B328-A548-401EE7C4DC6B}"/>
              </a:ext>
            </a:extLst>
          </p:cNvPr>
          <p:cNvSpPr/>
          <p:nvPr/>
        </p:nvSpPr>
        <p:spPr>
          <a:xfrm>
            <a:off x="6413917" y="2078654"/>
            <a:ext cx="1424066" cy="859418"/>
          </a:xfrm>
          <a:prstGeom prst="rect">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4.15-4.22</a:t>
            </a:r>
            <a:endParaRPr lang="zh-CN" altLang="en-US" dirty="0"/>
          </a:p>
        </p:txBody>
      </p:sp>
      <p:sp>
        <p:nvSpPr>
          <p:cNvPr id="10" name="矩形 9">
            <a:extLst>
              <a:ext uri="{FF2B5EF4-FFF2-40B4-BE49-F238E27FC236}">
                <a16:creationId xmlns:a16="http://schemas.microsoft.com/office/drawing/2014/main" id="{7D194868-AED2-7E35-82DF-B0660AFAD6B7}"/>
              </a:ext>
            </a:extLst>
          </p:cNvPr>
          <p:cNvSpPr/>
          <p:nvPr/>
        </p:nvSpPr>
        <p:spPr>
          <a:xfrm>
            <a:off x="4453328" y="2078654"/>
            <a:ext cx="1424066" cy="859418"/>
          </a:xfrm>
          <a:prstGeom prst="rect">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4.8-4.15</a:t>
            </a:r>
            <a:endParaRPr lang="zh-CN" altLang="en-US" dirty="0"/>
          </a:p>
        </p:txBody>
      </p:sp>
      <p:sp>
        <p:nvSpPr>
          <p:cNvPr id="13" name="箭头: 右 12">
            <a:extLst>
              <a:ext uri="{FF2B5EF4-FFF2-40B4-BE49-F238E27FC236}">
                <a16:creationId xmlns:a16="http://schemas.microsoft.com/office/drawing/2014/main" id="{7DB35DED-B943-5A17-43C2-50072BBB6A88}"/>
              </a:ext>
            </a:extLst>
          </p:cNvPr>
          <p:cNvSpPr/>
          <p:nvPr/>
        </p:nvSpPr>
        <p:spPr>
          <a:xfrm>
            <a:off x="1991194" y="2449344"/>
            <a:ext cx="437212" cy="26044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箭头: 右 14">
            <a:extLst>
              <a:ext uri="{FF2B5EF4-FFF2-40B4-BE49-F238E27FC236}">
                <a16:creationId xmlns:a16="http://schemas.microsoft.com/office/drawing/2014/main" id="{5B8BC2FC-31A9-E436-B0BD-E086F18DF28B}"/>
              </a:ext>
            </a:extLst>
          </p:cNvPr>
          <p:cNvSpPr/>
          <p:nvPr/>
        </p:nvSpPr>
        <p:spPr>
          <a:xfrm>
            <a:off x="7941978" y="2442492"/>
            <a:ext cx="437212" cy="26044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箭头: 右 15">
            <a:extLst>
              <a:ext uri="{FF2B5EF4-FFF2-40B4-BE49-F238E27FC236}">
                <a16:creationId xmlns:a16="http://schemas.microsoft.com/office/drawing/2014/main" id="{CE363121-F3D6-0791-BFEB-956BDECA8D02}"/>
              </a:ext>
            </a:extLst>
          </p:cNvPr>
          <p:cNvSpPr/>
          <p:nvPr/>
        </p:nvSpPr>
        <p:spPr>
          <a:xfrm>
            <a:off x="5975144" y="2442492"/>
            <a:ext cx="437212" cy="26044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箭头: 右 16">
            <a:extLst>
              <a:ext uri="{FF2B5EF4-FFF2-40B4-BE49-F238E27FC236}">
                <a16:creationId xmlns:a16="http://schemas.microsoft.com/office/drawing/2014/main" id="{A0D674E1-59DD-99B1-C835-205DB64A31DF}"/>
              </a:ext>
            </a:extLst>
          </p:cNvPr>
          <p:cNvSpPr/>
          <p:nvPr/>
        </p:nvSpPr>
        <p:spPr>
          <a:xfrm>
            <a:off x="3981138" y="2467469"/>
            <a:ext cx="437212" cy="26044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a:extLst>
              <a:ext uri="{FF2B5EF4-FFF2-40B4-BE49-F238E27FC236}">
                <a16:creationId xmlns:a16="http://schemas.microsoft.com/office/drawing/2014/main" id="{FE54A4C6-42C0-D45C-309B-CE3F35AE9239}"/>
              </a:ext>
            </a:extLst>
          </p:cNvPr>
          <p:cNvSpPr txBox="1"/>
          <p:nvPr/>
        </p:nvSpPr>
        <p:spPr>
          <a:xfrm>
            <a:off x="421547" y="3264108"/>
            <a:ext cx="1656128" cy="1477328"/>
          </a:xfrm>
          <a:prstGeom prst="rect">
            <a:avLst/>
          </a:prstGeom>
          <a:noFill/>
        </p:spPr>
        <p:txBody>
          <a:bodyPr wrap="square" rtlCol="0">
            <a:spAutoFit/>
          </a:bodyPr>
          <a:lstStyle/>
          <a:p>
            <a:pPr algn="ctr"/>
            <a:r>
              <a:rPr lang="en-US" altLang="zh-CN" dirty="0">
                <a:solidFill>
                  <a:schemeClr val="accent5"/>
                </a:solidFill>
              </a:rPr>
              <a:t>Theoretical framework and research questions determination</a:t>
            </a:r>
          </a:p>
        </p:txBody>
      </p:sp>
      <p:sp>
        <p:nvSpPr>
          <p:cNvPr id="19" name="文本框 18">
            <a:extLst>
              <a:ext uri="{FF2B5EF4-FFF2-40B4-BE49-F238E27FC236}">
                <a16:creationId xmlns:a16="http://schemas.microsoft.com/office/drawing/2014/main" id="{2A681EC7-C127-D527-CA1C-651B24C64936}"/>
              </a:ext>
            </a:extLst>
          </p:cNvPr>
          <p:cNvSpPr txBox="1"/>
          <p:nvPr/>
        </p:nvSpPr>
        <p:spPr>
          <a:xfrm>
            <a:off x="2313430" y="3182966"/>
            <a:ext cx="1656127" cy="2031325"/>
          </a:xfrm>
          <a:prstGeom prst="rect">
            <a:avLst/>
          </a:prstGeom>
          <a:noFill/>
        </p:spPr>
        <p:txBody>
          <a:bodyPr wrap="square" rtlCol="0">
            <a:spAutoFit/>
          </a:bodyPr>
          <a:lstStyle/>
          <a:p>
            <a:pPr algn="ctr"/>
            <a:r>
              <a:rPr lang="en-US" altLang="zh-CN" dirty="0">
                <a:solidFill>
                  <a:schemeClr val="accent5"/>
                </a:solidFill>
              </a:rPr>
              <a:t>Experimental paradigm modification and brain imaging method</a:t>
            </a:r>
          </a:p>
          <a:p>
            <a:pPr algn="ctr"/>
            <a:r>
              <a:rPr lang="en-US" altLang="zh-CN" dirty="0">
                <a:solidFill>
                  <a:schemeClr val="accent5"/>
                </a:solidFill>
              </a:rPr>
              <a:t>completion</a:t>
            </a:r>
            <a:endParaRPr lang="zh-CN" altLang="en-US" dirty="0">
              <a:solidFill>
                <a:schemeClr val="accent5"/>
              </a:solidFill>
            </a:endParaRPr>
          </a:p>
        </p:txBody>
      </p:sp>
      <p:sp>
        <p:nvSpPr>
          <p:cNvPr id="20" name="文本框 19">
            <a:extLst>
              <a:ext uri="{FF2B5EF4-FFF2-40B4-BE49-F238E27FC236}">
                <a16:creationId xmlns:a16="http://schemas.microsoft.com/office/drawing/2014/main" id="{C3680FDB-BED3-8019-1151-0D8794F4A796}"/>
              </a:ext>
            </a:extLst>
          </p:cNvPr>
          <p:cNvSpPr txBox="1"/>
          <p:nvPr/>
        </p:nvSpPr>
        <p:spPr>
          <a:xfrm>
            <a:off x="4294996" y="3182966"/>
            <a:ext cx="1582397" cy="1754326"/>
          </a:xfrm>
          <a:prstGeom prst="rect">
            <a:avLst/>
          </a:prstGeom>
          <a:noFill/>
        </p:spPr>
        <p:txBody>
          <a:bodyPr wrap="square" rtlCol="0">
            <a:spAutoFit/>
          </a:bodyPr>
          <a:lstStyle/>
          <a:p>
            <a:pPr algn="ctr"/>
            <a:r>
              <a:rPr lang="en-US" altLang="zh-CN" dirty="0">
                <a:solidFill>
                  <a:schemeClr val="accent5"/>
                </a:solidFill>
              </a:rPr>
              <a:t>Preparing for presentation &amp; debugging equipment, pilot data collection</a:t>
            </a:r>
          </a:p>
        </p:txBody>
      </p:sp>
      <p:sp>
        <p:nvSpPr>
          <p:cNvPr id="21" name="文本框 20">
            <a:extLst>
              <a:ext uri="{FF2B5EF4-FFF2-40B4-BE49-F238E27FC236}">
                <a16:creationId xmlns:a16="http://schemas.microsoft.com/office/drawing/2014/main" id="{42CA1D78-9B12-C6AA-96AF-C38D76E12714}"/>
              </a:ext>
            </a:extLst>
          </p:cNvPr>
          <p:cNvSpPr txBox="1"/>
          <p:nvPr/>
        </p:nvSpPr>
        <p:spPr>
          <a:xfrm>
            <a:off x="6314608" y="3301910"/>
            <a:ext cx="1529622" cy="1477328"/>
          </a:xfrm>
          <a:prstGeom prst="rect">
            <a:avLst/>
          </a:prstGeom>
          <a:noFill/>
        </p:spPr>
        <p:txBody>
          <a:bodyPr wrap="square" rtlCol="0">
            <a:spAutoFit/>
          </a:bodyPr>
          <a:lstStyle/>
          <a:p>
            <a:pPr algn="ctr"/>
            <a:r>
              <a:rPr lang="en-US" altLang="zh-CN" dirty="0">
                <a:solidFill>
                  <a:schemeClr val="accent5"/>
                </a:solidFill>
              </a:rPr>
              <a:t>Project presentation, oral data collection &amp; analysis </a:t>
            </a:r>
            <a:endParaRPr lang="zh-CN" altLang="en-US" dirty="0">
              <a:solidFill>
                <a:schemeClr val="accent5"/>
              </a:solidFill>
            </a:endParaRPr>
          </a:p>
        </p:txBody>
      </p:sp>
      <p:sp>
        <p:nvSpPr>
          <p:cNvPr id="23" name="文本框 22">
            <a:extLst>
              <a:ext uri="{FF2B5EF4-FFF2-40B4-BE49-F238E27FC236}">
                <a16:creationId xmlns:a16="http://schemas.microsoft.com/office/drawing/2014/main" id="{AA4D7DE3-9549-B746-091E-6FC641F632B8}"/>
              </a:ext>
            </a:extLst>
          </p:cNvPr>
          <p:cNvSpPr txBox="1"/>
          <p:nvPr/>
        </p:nvSpPr>
        <p:spPr>
          <a:xfrm>
            <a:off x="8321728" y="3301910"/>
            <a:ext cx="1529622" cy="923330"/>
          </a:xfrm>
          <a:prstGeom prst="rect">
            <a:avLst/>
          </a:prstGeom>
          <a:noFill/>
        </p:spPr>
        <p:txBody>
          <a:bodyPr wrap="square">
            <a:spAutoFit/>
          </a:bodyPr>
          <a:lstStyle/>
          <a:p>
            <a:pPr algn="ctr"/>
            <a:r>
              <a:rPr lang="de-DE" altLang="zh-CN" dirty="0">
                <a:solidFill>
                  <a:schemeClr val="accent5"/>
                </a:solidFill>
              </a:rPr>
              <a:t>Preparation for final presentation </a:t>
            </a:r>
          </a:p>
        </p:txBody>
      </p:sp>
    </p:spTree>
    <p:extLst>
      <p:ext uri="{BB962C8B-B14F-4D97-AF65-F5344CB8AC3E}">
        <p14:creationId xmlns:p14="http://schemas.microsoft.com/office/powerpoint/2010/main" val="23764459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4"/>
          <p:cNvSpPr txBox="1">
            <a:spLocks noChangeArrowheads="1"/>
          </p:cNvSpPr>
          <p:nvPr/>
        </p:nvSpPr>
        <p:spPr bwMode="auto">
          <a:xfrm>
            <a:off x="672579" y="2536448"/>
            <a:ext cx="7801360" cy="1785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a:solidFill>
                  <a:schemeClr val="tx1"/>
                </a:solidFill>
                <a:latin typeface="Arial" panose="020B0604020202020204" pitchFamily="34" charset="0"/>
                <a:ea typeface="PMingLiU" panose="02020500000000000000" charset="-120"/>
              </a:defRPr>
            </a:lvl1pPr>
            <a:lvl2pPr marL="742950" indent="-285750" eaLnBrk="0" hangingPunct="0">
              <a:defRPr kumimoji="1">
                <a:solidFill>
                  <a:schemeClr val="tx1"/>
                </a:solidFill>
                <a:latin typeface="Arial" panose="020B0604020202020204" pitchFamily="34" charset="0"/>
                <a:ea typeface="PMingLiU" panose="02020500000000000000" charset="-120"/>
              </a:defRPr>
            </a:lvl2pPr>
            <a:lvl3pPr marL="1143000" indent="-228600" eaLnBrk="0" hangingPunct="0">
              <a:defRPr kumimoji="1">
                <a:solidFill>
                  <a:schemeClr val="tx1"/>
                </a:solidFill>
                <a:latin typeface="Arial" panose="020B0604020202020204" pitchFamily="34" charset="0"/>
                <a:ea typeface="PMingLiU" panose="02020500000000000000" charset="-120"/>
              </a:defRPr>
            </a:lvl3pPr>
            <a:lvl4pPr marL="1600200" indent="-228600" eaLnBrk="0" hangingPunct="0">
              <a:defRPr kumimoji="1">
                <a:solidFill>
                  <a:schemeClr val="tx1"/>
                </a:solidFill>
                <a:latin typeface="Arial" panose="020B0604020202020204" pitchFamily="34" charset="0"/>
                <a:ea typeface="PMingLiU" panose="02020500000000000000" charset="-120"/>
              </a:defRPr>
            </a:lvl4pPr>
            <a:lvl5pPr marL="2057400" indent="-228600" eaLnBrk="0" hangingPunct="0">
              <a:defRPr kumimoji="1">
                <a:solidFill>
                  <a:schemeClr val="tx1"/>
                </a:solidFill>
                <a:latin typeface="Arial" panose="020B0604020202020204" pitchFamily="34" charset="0"/>
                <a:ea typeface="PMingLiU" panose="02020500000000000000"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PMingLiU" panose="02020500000000000000"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PMingLiU" panose="02020500000000000000"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PMingLiU" panose="02020500000000000000"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PMingLiU" panose="02020500000000000000" charset="-120"/>
              </a:defRPr>
            </a:lvl9pPr>
          </a:lstStyle>
          <a:p>
            <a:pPr lvl="0" algn="ctr" eaLnBrk="1" hangingPunct="1">
              <a:spcBef>
                <a:spcPct val="50000"/>
              </a:spcBef>
              <a:defRPr/>
            </a:pPr>
            <a:r>
              <a:rPr kumimoji="1" lang="en-US" altLang="zh-TW" sz="4400" b="1" i="0" u="none" strike="noStrike" kern="1200" cap="none" spc="0" normalizeH="0" baseline="0" noProof="0" dirty="0">
                <a:ln>
                  <a:noFill/>
                </a:ln>
                <a:solidFill>
                  <a:prstClr val="white"/>
                </a:solidFill>
                <a:effectLst/>
                <a:uLnTx/>
                <a:uFillTx/>
                <a:latin typeface="Times New Roman" panose="02020603050405020304" pitchFamily="18" charset="0"/>
                <a:ea typeface="Arial" panose="020B0604020202020204" pitchFamily="34" charset="0"/>
                <a:cs typeface="Times New Roman" panose="02020603050405020304" pitchFamily="18" charset="0"/>
              </a:rPr>
              <a:t>Thanks for Listening</a:t>
            </a:r>
          </a:p>
          <a:p>
            <a:pPr lvl="0" algn="ctr" eaLnBrk="1" hangingPunct="1">
              <a:spcBef>
                <a:spcPct val="50000"/>
              </a:spcBef>
              <a:defRPr/>
            </a:pPr>
            <a:r>
              <a:rPr lang="en-US" altLang="zh-TW" sz="4400" b="1" dirty="0">
                <a:solidFill>
                  <a:prstClr val="white"/>
                </a:solidFill>
                <a:latin typeface="Times New Roman" panose="02020603050405020304" pitchFamily="18" charset="0"/>
                <a:ea typeface="Arial" panose="020B0604020202020204" pitchFamily="34" charset="0"/>
                <a:cs typeface="Times New Roman" panose="02020603050405020304" pitchFamily="18" charset="0"/>
              </a:rPr>
              <a:t>Q&amp;A</a:t>
            </a:r>
            <a:endParaRPr kumimoji="1" lang="en-US" altLang="zh-TW" sz="4400" b="1" i="0" u="none" strike="noStrike" kern="1200" cap="none" spc="0" normalizeH="0" baseline="0" noProof="0" dirty="0">
              <a:ln>
                <a:noFill/>
              </a:ln>
              <a:solidFill>
                <a:prstClr val="white"/>
              </a:solidFill>
              <a:effectLst/>
              <a:uLnTx/>
              <a:uFillTx/>
              <a:latin typeface="Times New Roman" panose="02020603050405020304" pitchFamily="18" charset="0"/>
              <a:ea typeface="Arial" panose="020B0604020202020204" pitchFamily="34" charset="0"/>
              <a:cs typeface="Times New Roman" panose="02020603050405020304" pitchFamily="18" charset="0"/>
            </a:endParaRPr>
          </a:p>
        </p:txBody>
      </p:sp>
      <p:sp>
        <p:nvSpPr>
          <p:cNvPr id="2" name="TextBox 1"/>
          <p:cNvSpPr txBox="1"/>
          <p:nvPr/>
        </p:nvSpPr>
        <p:spPr>
          <a:xfrm>
            <a:off x="1421050" y="4792337"/>
            <a:ext cx="6304418"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E7E6E6"/>
                </a:solidFill>
                <a:effectLst/>
                <a:uLnTx/>
                <a:uFillTx/>
                <a:latin typeface="Times New Roman" panose="02020603050405020304" pitchFamily="18" charset="0"/>
                <a:ea typeface="Arial" panose="020B0604020202020204" pitchFamily="34" charset="0"/>
                <a:cs typeface="Times New Roman" panose="02020603050405020304" pitchFamily="18" charset="0"/>
              </a:rPr>
              <a:t>Presenter: Miao He, Wang Ruisi, Yuan </a:t>
            </a:r>
            <a:r>
              <a:rPr kumimoji="0" lang="en-US" altLang="zh-CN" sz="2400" b="1" i="0" u="none" strike="noStrike" kern="1200" cap="none" spc="0" normalizeH="0" baseline="0" noProof="0" dirty="0" err="1">
                <a:ln>
                  <a:noFill/>
                </a:ln>
                <a:solidFill>
                  <a:srgbClr val="E7E6E6"/>
                </a:solidFill>
                <a:effectLst/>
                <a:uLnTx/>
                <a:uFillTx/>
                <a:latin typeface="Times New Roman" panose="02020603050405020304" pitchFamily="18" charset="0"/>
                <a:ea typeface="Arial" panose="020B0604020202020204" pitchFamily="34" charset="0"/>
                <a:cs typeface="Times New Roman" panose="02020603050405020304" pitchFamily="18" charset="0"/>
              </a:rPr>
              <a:t>Jingrui</a:t>
            </a:r>
            <a:endParaRPr kumimoji="0" lang="en-US" altLang="zh-CN" sz="2400" b="1" i="0" u="none" strike="noStrike" kern="1200" cap="none" spc="0" normalizeH="0" baseline="0" noProof="0" dirty="0">
              <a:ln>
                <a:noFill/>
              </a:ln>
              <a:solidFill>
                <a:srgbClr val="E7E6E6"/>
              </a:solidFill>
              <a:effectLst/>
              <a:uLnTx/>
              <a:uFillTx/>
              <a:latin typeface="Times New Roman" panose="02020603050405020304" pitchFamily="18" charset="0"/>
              <a:ea typeface="Arial" panose="020B0604020202020204" pitchFamily="34" charset="0"/>
              <a:cs typeface="Times New Roman" panose="02020603050405020304" pitchFamily="18" charset="0"/>
            </a:endParaRPr>
          </a:p>
        </p:txBody>
      </p:sp>
    </p:spTree>
    <p:extLst>
      <p:ext uri="{BB962C8B-B14F-4D97-AF65-F5344CB8AC3E}">
        <p14:creationId xmlns:p14="http://schemas.microsoft.com/office/powerpoint/2010/main" val="2216939014"/>
      </p:ext>
    </p:extLst>
  </p:cSld>
  <p:clrMapOvr>
    <a:masterClrMapping/>
  </p:clrMapOvr>
  <p:transition spd="slow" advTm="32833">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0AB774FC-D511-A60A-0355-E828E2D12598}"/>
              </a:ext>
            </a:extLst>
          </p:cNvPr>
          <p:cNvSpPr txBox="1"/>
          <p:nvPr/>
        </p:nvSpPr>
        <p:spPr>
          <a:xfrm>
            <a:off x="568423" y="370289"/>
            <a:ext cx="6200087" cy="461665"/>
          </a:xfrm>
          <a:prstGeom prst="rect">
            <a:avLst/>
          </a:prstGeom>
          <a:noFill/>
        </p:spPr>
        <p:txBody>
          <a:bodyPr wrap="square" rtlCol="0" anchor="t">
            <a:spAutoFit/>
          </a:bodyPr>
          <a:lstStyle/>
          <a:p>
            <a:r>
              <a:rPr lang="en-US" altLang="zh-CN" sz="2400" b="1" dirty="0">
                <a:latin typeface="Helvetica" panose="020B0604020202020204" pitchFamily="34" charset="0"/>
                <a:cs typeface="Helvetica" panose="020B0604020202020204" pitchFamily="34" charset="0"/>
              </a:rPr>
              <a:t>Introduction - </a:t>
            </a:r>
            <a:r>
              <a:rPr lang="zh-CN" altLang="en-US" sz="2400" b="1" dirty="0">
                <a:latin typeface="Helvetica" panose="020B0604020202020204" pitchFamily="34" charset="0"/>
                <a:cs typeface="Helvetica" panose="020B0604020202020204" pitchFamily="34" charset="0"/>
              </a:rPr>
              <a:t>Risky </a:t>
            </a:r>
            <a:r>
              <a:rPr lang="en-US" altLang="zh-CN" sz="2400" b="1" dirty="0">
                <a:latin typeface="Helvetica" panose="020B0604020202020204" pitchFamily="34" charset="0"/>
                <a:cs typeface="Helvetica" panose="020B0604020202020204" pitchFamily="34" charset="0"/>
              </a:rPr>
              <a:t>D</a:t>
            </a:r>
            <a:r>
              <a:rPr lang="zh-CN" altLang="en-US" sz="2400" b="1" dirty="0">
                <a:latin typeface="Helvetica" panose="020B0604020202020204" pitchFamily="34" charset="0"/>
                <a:cs typeface="Helvetica" panose="020B0604020202020204" pitchFamily="34" charset="0"/>
              </a:rPr>
              <a:t>ecision - </a:t>
            </a:r>
            <a:r>
              <a:rPr lang="en-US" altLang="zh-CN" sz="2400" b="1" dirty="0">
                <a:latin typeface="Helvetica" panose="020B0604020202020204" pitchFamily="34" charset="0"/>
                <a:cs typeface="Helvetica" panose="020B0604020202020204" pitchFamily="34" charset="0"/>
              </a:rPr>
              <a:t>M</a:t>
            </a:r>
            <a:r>
              <a:rPr lang="zh-CN" altLang="en-US" sz="2400" b="1" dirty="0">
                <a:latin typeface="Helvetica" panose="020B0604020202020204" pitchFamily="34" charset="0"/>
                <a:cs typeface="Helvetica" panose="020B0604020202020204" pitchFamily="34" charset="0"/>
              </a:rPr>
              <a:t>akin</a:t>
            </a:r>
            <a:r>
              <a:rPr lang="en-US" altLang="zh-CN" sz="2400" b="1" dirty="0">
                <a:latin typeface="Helvetica" panose="020B0604020202020204" pitchFamily="34" charset="0"/>
                <a:cs typeface="Helvetica" panose="020B0604020202020204" pitchFamily="34" charset="0"/>
              </a:rPr>
              <a:t>g</a:t>
            </a:r>
            <a:endParaRPr lang="zh-CN" altLang="en-US" sz="2400" b="1" dirty="0">
              <a:latin typeface="Helvetica" panose="020B0604020202020204" pitchFamily="34" charset="0"/>
              <a:cs typeface="Helvetica" panose="020B0604020202020204" pitchFamily="34" charset="0"/>
            </a:endParaRPr>
          </a:p>
        </p:txBody>
      </p:sp>
      <p:pic>
        <p:nvPicPr>
          <p:cNvPr id="1026" name="Picture 2" descr="Risk Based Decision Making (RBDM)">
            <a:extLst>
              <a:ext uri="{FF2B5EF4-FFF2-40B4-BE49-F238E27FC236}">
                <a16:creationId xmlns:a16="http://schemas.microsoft.com/office/drawing/2014/main" id="{C71994F4-EF9B-9AD2-B93B-10D81C5BF4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0829" y="1311171"/>
            <a:ext cx="3182530" cy="2117829"/>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a:extLst>
              <a:ext uri="{FF2B5EF4-FFF2-40B4-BE49-F238E27FC236}">
                <a16:creationId xmlns:a16="http://schemas.microsoft.com/office/drawing/2014/main" id="{29624EBF-BE9B-589D-6B74-E8F3F26374E6}"/>
              </a:ext>
            </a:extLst>
          </p:cNvPr>
          <p:cNvSpPr txBox="1"/>
          <p:nvPr/>
        </p:nvSpPr>
        <p:spPr>
          <a:xfrm>
            <a:off x="4512040" y="1782395"/>
            <a:ext cx="5471409" cy="3293209"/>
          </a:xfrm>
          <a:prstGeom prst="rect">
            <a:avLst/>
          </a:prstGeom>
          <a:noFill/>
        </p:spPr>
        <p:txBody>
          <a:bodyPr wrap="square" rtlCol="0">
            <a:spAutoFit/>
          </a:bodyPr>
          <a:lstStyle/>
          <a:p>
            <a:pPr marL="285750" indent="-285750">
              <a:buFont typeface="Arial" panose="020B0604020202020204" pitchFamily="34" charset="0"/>
              <a:buChar char="•"/>
            </a:pPr>
            <a:r>
              <a:rPr lang="en-US" altLang="zh-CN" sz="1600" dirty="0"/>
              <a:t>Risky decision-making: Process of making choices involves </a:t>
            </a:r>
            <a:r>
              <a:rPr lang="en-US" altLang="zh-CN" sz="1600" dirty="0">
                <a:solidFill>
                  <a:schemeClr val="accent5"/>
                </a:solidFill>
              </a:rPr>
              <a:t>uncertainty</a:t>
            </a:r>
            <a:r>
              <a:rPr lang="en-US" altLang="zh-CN" sz="1600" dirty="0"/>
              <a:t> about </a:t>
            </a:r>
            <a:r>
              <a:rPr lang="en-US" altLang="zh-CN" sz="1600" dirty="0">
                <a:solidFill>
                  <a:schemeClr val="accent5"/>
                </a:solidFill>
              </a:rPr>
              <a:t>outcomes</a:t>
            </a:r>
            <a:r>
              <a:rPr lang="en-US" altLang="zh-CN" sz="1600" dirty="0"/>
              <a:t> and </a:t>
            </a:r>
            <a:r>
              <a:rPr lang="en-US" altLang="zh-CN" sz="1600" dirty="0">
                <a:solidFill>
                  <a:schemeClr val="accent5"/>
                </a:solidFill>
              </a:rPr>
              <a:t>negative consequences.</a:t>
            </a:r>
          </a:p>
          <a:p>
            <a:endParaRPr lang="en-US" altLang="zh-CN" sz="1600" dirty="0"/>
          </a:p>
          <a:p>
            <a:pPr marL="285750" indent="-285750">
              <a:buFont typeface="Arial" panose="020B0604020202020204" pitchFamily="34" charset="0"/>
              <a:buChar char="•"/>
            </a:pPr>
            <a:r>
              <a:rPr lang="en-US" altLang="zh-CN" sz="1600" dirty="0"/>
              <a:t>Weight </a:t>
            </a:r>
            <a:r>
              <a:rPr lang="en-US" altLang="zh-CN" sz="1600" dirty="0">
                <a:solidFill>
                  <a:schemeClr val="accent5"/>
                </a:solidFill>
              </a:rPr>
              <a:t>potential benefits</a:t>
            </a:r>
            <a:r>
              <a:rPr lang="en-US" altLang="zh-CN" sz="1600" dirty="0"/>
              <a:t> against </a:t>
            </a:r>
            <a:r>
              <a:rPr lang="en-US" altLang="zh-CN" sz="1600" dirty="0">
                <a:solidFill>
                  <a:schemeClr val="accent5"/>
                </a:solidFill>
              </a:rPr>
              <a:t>risks</a:t>
            </a:r>
            <a:r>
              <a:rPr lang="en-US" altLang="zh-CN" sz="1600" dirty="0"/>
              <a:t>, considering additional factors (</a:t>
            </a:r>
            <a:r>
              <a:rPr lang="en-US" altLang="zh-CN" sz="1600" dirty="0">
                <a:solidFill>
                  <a:schemeClr val="accent5"/>
                </a:solidFill>
              </a:rPr>
              <a:t>probability</a:t>
            </a:r>
            <a:r>
              <a:rPr lang="en-US" altLang="zh-CN" sz="1600" dirty="0"/>
              <a:t>, magnitude, and likelihood of different outcomes)</a:t>
            </a:r>
          </a:p>
          <a:p>
            <a:endParaRPr lang="en-US" altLang="zh-CN" sz="1600" dirty="0"/>
          </a:p>
          <a:p>
            <a:pPr marL="285750" indent="-285750">
              <a:buFont typeface="Arial" panose="020B0604020202020204" pitchFamily="34" charset="0"/>
              <a:buChar char="•"/>
            </a:pPr>
            <a:r>
              <a:rPr lang="en-US" altLang="zh-CN" sz="1600" dirty="0"/>
              <a:t>Involve trade-offs between </a:t>
            </a:r>
            <a:r>
              <a:rPr lang="en-US" altLang="zh-CN" sz="1600" dirty="0">
                <a:solidFill>
                  <a:schemeClr val="accent5"/>
                </a:solidFill>
              </a:rPr>
              <a:t>rewards</a:t>
            </a:r>
            <a:r>
              <a:rPr lang="en-US" altLang="zh-CN" sz="1600" dirty="0"/>
              <a:t> and </a:t>
            </a:r>
            <a:r>
              <a:rPr lang="en-US" altLang="zh-CN" sz="1600" dirty="0">
                <a:solidFill>
                  <a:schemeClr val="accent5"/>
                </a:solidFill>
              </a:rPr>
              <a:t>losses</a:t>
            </a:r>
            <a:r>
              <a:rPr lang="en-US" altLang="zh-CN" sz="1600" dirty="0"/>
              <a:t>, gain against their aversion to loss.</a:t>
            </a:r>
          </a:p>
          <a:p>
            <a:endParaRPr lang="en-US" altLang="zh-CN" sz="1600" dirty="0"/>
          </a:p>
          <a:p>
            <a:pPr marL="285750" indent="-285750">
              <a:buFont typeface="Arial" panose="020B0604020202020204" pitchFamily="34" charset="0"/>
              <a:buChar char="•"/>
            </a:pPr>
            <a:r>
              <a:rPr lang="en-US" altLang="zh-CN" sz="1600" dirty="0"/>
              <a:t>Influenced by </a:t>
            </a:r>
            <a:r>
              <a:rPr lang="en-US" altLang="zh-CN" sz="1600" dirty="0">
                <a:solidFill>
                  <a:schemeClr val="accent5"/>
                </a:solidFill>
              </a:rPr>
              <a:t>variety factors </a:t>
            </a:r>
            <a:r>
              <a:rPr lang="en-US" altLang="zh-CN" sz="1600" dirty="0"/>
              <a:t>(personal traits, cognitive biases, </a:t>
            </a:r>
            <a:r>
              <a:rPr lang="en-US" altLang="zh-CN" sz="1600" dirty="0">
                <a:solidFill>
                  <a:schemeClr val="accent5"/>
                </a:solidFill>
              </a:rPr>
              <a:t>emotional states</a:t>
            </a:r>
            <a:r>
              <a:rPr lang="en-US" altLang="zh-CN" sz="1600" dirty="0"/>
              <a:t>, and </a:t>
            </a:r>
            <a:r>
              <a:rPr lang="en-US" altLang="zh-CN" sz="1600" dirty="0">
                <a:solidFill>
                  <a:schemeClr val="accent5"/>
                </a:solidFill>
              </a:rPr>
              <a:t>situational contexts</a:t>
            </a:r>
            <a:r>
              <a:rPr lang="en-US" altLang="zh-CN" sz="1600" dirty="0"/>
              <a:t>)</a:t>
            </a:r>
          </a:p>
        </p:txBody>
      </p:sp>
      <p:pic>
        <p:nvPicPr>
          <p:cNvPr id="5" name="Picture 2" descr="Emotional Triggers in B2B Decision ...">
            <a:extLst>
              <a:ext uri="{FF2B5EF4-FFF2-40B4-BE49-F238E27FC236}">
                <a16:creationId xmlns:a16="http://schemas.microsoft.com/office/drawing/2014/main" id="{E1C0CB4D-86A6-8272-74F3-3D978B2CDD9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0829" y="3908217"/>
            <a:ext cx="3184993" cy="21194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36661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2EE39D7E-0946-A876-5D49-8CCB7F9679FD}"/>
              </a:ext>
            </a:extLst>
          </p:cNvPr>
          <p:cNvSpPr txBox="1"/>
          <p:nvPr/>
        </p:nvSpPr>
        <p:spPr>
          <a:xfrm>
            <a:off x="263887" y="640385"/>
            <a:ext cx="6357842" cy="461665"/>
          </a:xfrm>
          <a:prstGeom prst="rect">
            <a:avLst/>
          </a:prstGeom>
          <a:noFill/>
        </p:spPr>
        <p:txBody>
          <a:bodyPr wrap="square" rtlCol="0">
            <a:spAutoFit/>
          </a:bodyPr>
          <a:lstStyle/>
          <a:p>
            <a:r>
              <a:rPr lang="en-US" altLang="zh-CN" sz="2400" b="1" dirty="0"/>
              <a:t>Risk-Taking Measurement Tasks </a:t>
            </a:r>
            <a:endParaRPr lang="zh-CN" altLang="en-US" b="1" dirty="0"/>
          </a:p>
        </p:txBody>
      </p:sp>
      <p:sp>
        <p:nvSpPr>
          <p:cNvPr id="4" name="文本框 3">
            <a:extLst>
              <a:ext uri="{FF2B5EF4-FFF2-40B4-BE49-F238E27FC236}">
                <a16:creationId xmlns:a16="http://schemas.microsoft.com/office/drawing/2014/main" id="{13B68DC5-406D-7874-B914-CEC3FF8056F5}"/>
              </a:ext>
            </a:extLst>
          </p:cNvPr>
          <p:cNvSpPr txBox="1"/>
          <p:nvPr/>
        </p:nvSpPr>
        <p:spPr>
          <a:xfrm>
            <a:off x="652596" y="1449026"/>
            <a:ext cx="5969133" cy="3424079"/>
          </a:xfrm>
          <a:prstGeom prst="rect">
            <a:avLst/>
          </a:prstGeom>
          <a:noFill/>
        </p:spPr>
        <p:txBody>
          <a:bodyPr wrap="square" rtlCol="0">
            <a:spAutoFit/>
          </a:bodyPr>
          <a:lstStyle/>
          <a:p>
            <a:pPr algn="ctr">
              <a:lnSpc>
                <a:spcPct val="130000"/>
              </a:lnSpc>
            </a:pPr>
            <a:r>
              <a:rPr lang="en-US" altLang="zh-CN" sz="1400" b="1" dirty="0"/>
              <a:t>Delay Discounting Task (DDT) (Chung et al., 1967)</a:t>
            </a:r>
          </a:p>
          <a:p>
            <a:pPr algn="ctr">
              <a:lnSpc>
                <a:spcPct val="130000"/>
              </a:lnSpc>
            </a:pPr>
            <a:r>
              <a:rPr lang="en-US" altLang="zh-CN" sz="1400" dirty="0"/>
              <a:t>Binary choices between </a:t>
            </a:r>
            <a:r>
              <a:rPr lang="en-US" altLang="zh-CN" sz="1400" dirty="0">
                <a:solidFill>
                  <a:srgbClr val="FF0000"/>
                </a:solidFill>
              </a:rPr>
              <a:t>smaller-sooner</a:t>
            </a:r>
            <a:r>
              <a:rPr lang="en-US" altLang="zh-CN" sz="1400" dirty="0"/>
              <a:t> and </a:t>
            </a:r>
            <a:r>
              <a:rPr lang="en-US" altLang="zh-CN" sz="1400" dirty="0">
                <a:solidFill>
                  <a:schemeClr val="accent5"/>
                </a:solidFill>
              </a:rPr>
              <a:t>larger-later</a:t>
            </a:r>
            <a:r>
              <a:rPr lang="en-US" altLang="zh-CN" sz="1400" dirty="0"/>
              <a:t> rewards, measures discount rewards.</a:t>
            </a:r>
          </a:p>
          <a:p>
            <a:pPr algn="ctr">
              <a:lnSpc>
                <a:spcPct val="130000"/>
              </a:lnSpc>
            </a:pPr>
            <a:endParaRPr lang="en-US" altLang="zh-CN" sz="1400" b="1" dirty="0"/>
          </a:p>
          <a:p>
            <a:pPr algn="ctr">
              <a:lnSpc>
                <a:spcPct val="130000"/>
              </a:lnSpc>
            </a:pPr>
            <a:r>
              <a:rPr lang="en-US" altLang="zh-CN" sz="1400" b="1" dirty="0"/>
              <a:t>Cambridge Gambling Task (CGT) (Rogers et al., 1999)</a:t>
            </a:r>
          </a:p>
          <a:p>
            <a:pPr algn="ctr">
              <a:lnSpc>
                <a:spcPct val="130000"/>
              </a:lnSpc>
            </a:pPr>
            <a:r>
              <a:rPr lang="en-US" altLang="zh-CN" sz="1400" dirty="0"/>
              <a:t>Bet on hidden tokens color with </a:t>
            </a:r>
            <a:r>
              <a:rPr lang="en-US" altLang="zh-CN" sz="1400" dirty="0">
                <a:solidFill>
                  <a:srgbClr val="0070C0"/>
                </a:solidFill>
              </a:rPr>
              <a:t>varying probabilities</a:t>
            </a:r>
            <a:r>
              <a:rPr lang="en-US" altLang="zh-CN" sz="1400" dirty="0"/>
              <a:t>, incorporates real-time waiting and betting elements; assesses both </a:t>
            </a:r>
            <a:r>
              <a:rPr lang="en-US" altLang="zh-CN" sz="1400" dirty="0">
                <a:solidFill>
                  <a:srgbClr val="FF0000"/>
                </a:solidFill>
              </a:rPr>
              <a:t>impulsivity</a:t>
            </a:r>
            <a:r>
              <a:rPr lang="en-US" altLang="zh-CN" sz="1400" dirty="0"/>
              <a:t> and </a:t>
            </a:r>
            <a:r>
              <a:rPr lang="en-US" altLang="zh-CN" sz="1400" dirty="0">
                <a:solidFill>
                  <a:schemeClr val="accent5"/>
                </a:solidFill>
              </a:rPr>
              <a:t>response inhibition</a:t>
            </a:r>
            <a:r>
              <a:rPr lang="en-US" altLang="zh-CN" sz="1400" dirty="0"/>
              <a:t>.</a:t>
            </a:r>
          </a:p>
          <a:p>
            <a:pPr algn="ctr">
              <a:lnSpc>
                <a:spcPct val="130000"/>
              </a:lnSpc>
            </a:pPr>
            <a:endParaRPr lang="en-US" altLang="zh-CN" sz="1400" dirty="0"/>
          </a:p>
          <a:p>
            <a:pPr algn="ctr">
              <a:lnSpc>
                <a:spcPct val="130000"/>
              </a:lnSpc>
            </a:pPr>
            <a:r>
              <a:rPr lang="en-US" altLang="zh-CN" sz="1400" b="1" dirty="0"/>
              <a:t>Wisconsin Card Sorting Task (WCST) (</a:t>
            </a:r>
            <a:r>
              <a:rPr lang="en-US" altLang="zh-CN" sz="1400" b="1" dirty="0" err="1"/>
              <a:t>Kongs</a:t>
            </a:r>
            <a:r>
              <a:rPr lang="en-US" altLang="zh-CN" sz="1400" b="1" dirty="0"/>
              <a:t> et al., 2000)</a:t>
            </a:r>
          </a:p>
          <a:p>
            <a:pPr algn="ctr">
              <a:lnSpc>
                <a:spcPct val="130000"/>
              </a:lnSpc>
            </a:pPr>
            <a:r>
              <a:rPr lang="en-US" altLang="zh-CN" sz="1400" dirty="0"/>
              <a:t>Sort cards based on shifting rules, assesses the ability to adapt to changes in rules without explicit feedback; measures </a:t>
            </a:r>
            <a:r>
              <a:rPr lang="en-US" altLang="zh-CN" sz="1400" dirty="0">
                <a:solidFill>
                  <a:srgbClr val="FF0000"/>
                </a:solidFill>
              </a:rPr>
              <a:t>perseveration errors</a:t>
            </a:r>
            <a:r>
              <a:rPr lang="en-US" altLang="zh-CN" sz="1400" dirty="0"/>
              <a:t>.</a:t>
            </a:r>
            <a:endParaRPr lang="zh-CN" altLang="en-US" sz="1400" dirty="0"/>
          </a:p>
        </p:txBody>
      </p:sp>
      <p:sp>
        <p:nvSpPr>
          <p:cNvPr id="5" name="文本框 4">
            <a:extLst>
              <a:ext uri="{FF2B5EF4-FFF2-40B4-BE49-F238E27FC236}">
                <a16:creationId xmlns:a16="http://schemas.microsoft.com/office/drawing/2014/main" id="{5B64E66F-3272-11DD-BB1A-95C7F5F28BB3}"/>
              </a:ext>
            </a:extLst>
          </p:cNvPr>
          <p:cNvSpPr txBox="1"/>
          <p:nvPr/>
        </p:nvSpPr>
        <p:spPr>
          <a:xfrm>
            <a:off x="851115" y="5309900"/>
            <a:ext cx="8594887" cy="699166"/>
          </a:xfrm>
          <a:prstGeom prst="rect">
            <a:avLst/>
          </a:prstGeom>
          <a:noFill/>
        </p:spPr>
        <p:txBody>
          <a:bodyPr wrap="square">
            <a:spAutoFit/>
          </a:bodyPr>
          <a:lstStyle/>
          <a:p>
            <a:pPr algn="ctr">
              <a:lnSpc>
                <a:spcPct val="130000"/>
              </a:lnSpc>
            </a:pPr>
            <a:r>
              <a:rPr lang="en-US" altLang="zh-CN" sz="1600" b="1" dirty="0"/>
              <a:t>CGT provides </a:t>
            </a:r>
            <a:r>
              <a:rPr lang="en-US" altLang="zh-CN" sz="1600" b="1" dirty="0">
                <a:solidFill>
                  <a:srgbClr val="FF0000"/>
                </a:solidFill>
              </a:rPr>
              <a:t>dynamic</a:t>
            </a:r>
            <a:r>
              <a:rPr lang="en-US" altLang="zh-CN" sz="1600" b="1" dirty="0"/>
              <a:t> and </a:t>
            </a:r>
            <a:r>
              <a:rPr lang="en-US" altLang="zh-CN" sz="1600" b="1" dirty="0">
                <a:solidFill>
                  <a:srgbClr val="FF0000"/>
                </a:solidFill>
              </a:rPr>
              <a:t>immersive</a:t>
            </a:r>
            <a:r>
              <a:rPr lang="en-US" altLang="zh-CN" sz="1600" b="1" dirty="0"/>
              <a:t> experiences that closely simulates </a:t>
            </a:r>
            <a:r>
              <a:rPr lang="en-US" altLang="zh-CN" sz="1600" b="1" dirty="0">
                <a:solidFill>
                  <a:srgbClr val="FF0000"/>
                </a:solidFill>
              </a:rPr>
              <a:t>real-world gambling </a:t>
            </a:r>
            <a:r>
              <a:rPr lang="en-US" altLang="zh-CN" sz="1600" b="1" dirty="0"/>
              <a:t>scenarios, capturing both </a:t>
            </a:r>
            <a:r>
              <a:rPr lang="en-US" altLang="zh-CN" sz="1600" b="1" dirty="0">
                <a:solidFill>
                  <a:srgbClr val="00B0F0"/>
                </a:solidFill>
              </a:rPr>
              <a:t>cognitive</a:t>
            </a:r>
            <a:r>
              <a:rPr lang="en-US" altLang="zh-CN" sz="1600" b="1" dirty="0"/>
              <a:t> and </a:t>
            </a:r>
            <a:r>
              <a:rPr lang="en-US" altLang="zh-CN" sz="1600" b="1" dirty="0">
                <a:solidFill>
                  <a:srgbClr val="00B0F0"/>
                </a:solidFill>
              </a:rPr>
              <a:t>emotional</a:t>
            </a:r>
            <a:r>
              <a:rPr lang="en-US" altLang="zh-CN" sz="1600" b="1" dirty="0"/>
              <a:t> aspects of risk-taking.</a:t>
            </a:r>
          </a:p>
        </p:txBody>
      </p:sp>
      <p:pic>
        <p:nvPicPr>
          <p:cNvPr id="1026" name="Picture 2" descr="trial on the delay discounting task ...">
            <a:extLst>
              <a:ext uri="{FF2B5EF4-FFF2-40B4-BE49-F238E27FC236}">
                <a16:creationId xmlns:a16="http://schemas.microsoft.com/office/drawing/2014/main" id="{A4DCA351-33BA-E3E9-117E-2CC269B9EA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3115" y="1024880"/>
            <a:ext cx="1800599" cy="113253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ambridge Gambling Task (CGT)">
            <a:extLst>
              <a:ext uri="{FF2B5EF4-FFF2-40B4-BE49-F238E27FC236}">
                <a16:creationId xmlns:a16="http://schemas.microsoft.com/office/drawing/2014/main" id="{E6320ED4-83F4-9242-8F54-C04A07C3866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02893" y="2353175"/>
            <a:ext cx="1621042" cy="120954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Wisconsin Card Sorting Test - Wikipedia">
            <a:extLst>
              <a:ext uri="{FF2B5EF4-FFF2-40B4-BE49-F238E27FC236}">
                <a16:creationId xmlns:a16="http://schemas.microsoft.com/office/drawing/2014/main" id="{B4D8C199-237C-DB81-FC06-D6AB9138805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02893" y="3916901"/>
            <a:ext cx="1621042" cy="12362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44887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2EE39D7E-0946-A876-5D49-8CCB7F9679FD}"/>
              </a:ext>
            </a:extLst>
          </p:cNvPr>
          <p:cNvSpPr txBox="1"/>
          <p:nvPr/>
        </p:nvSpPr>
        <p:spPr>
          <a:xfrm>
            <a:off x="170554" y="566055"/>
            <a:ext cx="8008672" cy="461665"/>
          </a:xfrm>
          <a:prstGeom prst="rect">
            <a:avLst/>
          </a:prstGeom>
          <a:noFill/>
        </p:spPr>
        <p:txBody>
          <a:bodyPr wrap="square" rtlCol="0">
            <a:spAutoFit/>
          </a:bodyPr>
          <a:lstStyle/>
          <a:p>
            <a:r>
              <a:rPr lang="en-US" altLang="zh-CN" sz="2400" b="1" dirty="0"/>
              <a:t>CGT - Behavioral Results</a:t>
            </a:r>
            <a:endParaRPr lang="zh-CN" altLang="en-US" b="1" dirty="0"/>
          </a:p>
        </p:txBody>
      </p:sp>
      <p:sp>
        <p:nvSpPr>
          <p:cNvPr id="4" name="文本框 3">
            <a:extLst>
              <a:ext uri="{FF2B5EF4-FFF2-40B4-BE49-F238E27FC236}">
                <a16:creationId xmlns:a16="http://schemas.microsoft.com/office/drawing/2014/main" id="{13B68DC5-406D-7874-B914-CEC3FF8056F5}"/>
              </a:ext>
            </a:extLst>
          </p:cNvPr>
          <p:cNvSpPr txBox="1"/>
          <p:nvPr/>
        </p:nvSpPr>
        <p:spPr>
          <a:xfrm>
            <a:off x="514741" y="1244477"/>
            <a:ext cx="4313082" cy="3984232"/>
          </a:xfrm>
          <a:prstGeom prst="rect">
            <a:avLst/>
          </a:prstGeom>
          <a:noFill/>
        </p:spPr>
        <p:txBody>
          <a:bodyPr wrap="square" rtlCol="0">
            <a:spAutoFit/>
          </a:bodyPr>
          <a:lstStyle/>
          <a:p>
            <a:pPr>
              <a:lnSpc>
                <a:spcPct val="130000"/>
              </a:lnSpc>
            </a:pPr>
            <a:r>
              <a:rPr lang="en-US" altLang="zh-CN" sz="1400" b="1" dirty="0"/>
              <a:t>CGT and Psychosis</a:t>
            </a:r>
            <a:r>
              <a:rPr lang="en-US" altLang="zh-CN" sz="1400" dirty="0"/>
              <a:t> </a:t>
            </a:r>
            <a:r>
              <a:rPr lang="en-US" altLang="zh-CN" sz="1400" b="1" dirty="0"/>
              <a:t>(Woodrow et al., 2018)</a:t>
            </a:r>
          </a:p>
          <a:p>
            <a:pPr marL="285750" indent="-285750">
              <a:lnSpc>
                <a:spcPct val="130000"/>
              </a:lnSpc>
              <a:buFont typeface="Arial" panose="020B0604020202020204" pitchFamily="34" charset="0"/>
              <a:buChar char="•"/>
            </a:pPr>
            <a:r>
              <a:rPr lang="en-US" altLang="zh-CN" sz="1400" dirty="0">
                <a:solidFill>
                  <a:schemeClr val="accent5"/>
                </a:solidFill>
              </a:rPr>
              <a:t>Impairment</a:t>
            </a:r>
            <a:r>
              <a:rPr lang="en-US" altLang="zh-CN" sz="1400" dirty="0"/>
              <a:t> in decision-making ability identified in individuals with </a:t>
            </a:r>
            <a:r>
              <a:rPr lang="en-US" altLang="zh-CN" sz="1400" dirty="0">
                <a:solidFill>
                  <a:schemeClr val="accent5"/>
                </a:solidFill>
              </a:rPr>
              <a:t>psychosis</a:t>
            </a:r>
            <a:r>
              <a:rPr lang="en-US" altLang="zh-CN" sz="1400" dirty="0"/>
              <a:t>.</a:t>
            </a:r>
          </a:p>
          <a:p>
            <a:pPr marL="285750" indent="-285750">
              <a:lnSpc>
                <a:spcPct val="130000"/>
              </a:lnSpc>
              <a:buFont typeface="Arial" panose="020B0604020202020204" pitchFamily="34" charset="0"/>
              <a:buChar char="•"/>
            </a:pPr>
            <a:r>
              <a:rPr lang="en-US" altLang="zh-CN" sz="1400" dirty="0">
                <a:solidFill>
                  <a:schemeClr val="accent5"/>
                </a:solidFill>
              </a:rPr>
              <a:t>Negative symptoms </a:t>
            </a:r>
            <a:r>
              <a:rPr lang="en-US" altLang="zh-CN" sz="1400" dirty="0"/>
              <a:t>and</a:t>
            </a:r>
            <a:r>
              <a:rPr lang="en-US" altLang="zh-CN" sz="1400" dirty="0">
                <a:solidFill>
                  <a:schemeClr val="accent5"/>
                </a:solidFill>
              </a:rPr>
              <a:t> IQ </a:t>
            </a:r>
            <a:r>
              <a:rPr lang="en-US" altLang="zh-CN" sz="1400" dirty="0"/>
              <a:t>linked to decision-making, not </a:t>
            </a:r>
            <a:r>
              <a:rPr lang="en-US" altLang="zh-CN" sz="1400" dirty="0">
                <a:solidFill>
                  <a:schemeClr val="accent5"/>
                </a:solidFill>
              </a:rPr>
              <a:t>positive symptoms</a:t>
            </a:r>
            <a:r>
              <a:rPr lang="en-US" altLang="zh-CN" sz="1400" dirty="0"/>
              <a:t>.</a:t>
            </a:r>
          </a:p>
          <a:p>
            <a:pPr marL="285750" indent="-285750">
              <a:lnSpc>
                <a:spcPct val="130000"/>
              </a:lnSpc>
              <a:buFont typeface="Arial" panose="020B0604020202020204" pitchFamily="34" charset="0"/>
              <a:buChar char="•"/>
            </a:pPr>
            <a:endParaRPr lang="en-US" altLang="zh-CN" sz="1400" b="1" dirty="0"/>
          </a:p>
          <a:p>
            <a:pPr>
              <a:lnSpc>
                <a:spcPct val="130000"/>
              </a:lnSpc>
            </a:pPr>
            <a:r>
              <a:rPr lang="en-US" altLang="zh-CN" sz="1400" b="1" dirty="0"/>
              <a:t>CGT and Substance Use Disorders</a:t>
            </a:r>
            <a:r>
              <a:rPr lang="en-US" altLang="zh-CN" sz="1400" dirty="0"/>
              <a:t> </a:t>
            </a:r>
            <a:r>
              <a:rPr lang="en-US" altLang="zh-CN" sz="1400" b="1" dirty="0"/>
              <a:t>(Romeu et al., 2020)</a:t>
            </a:r>
          </a:p>
          <a:p>
            <a:pPr marL="285750" indent="-285750">
              <a:lnSpc>
                <a:spcPct val="130000"/>
              </a:lnSpc>
              <a:buFont typeface="Arial" panose="020B0604020202020204" pitchFamily="34" charset="0"/>
              <a:buChar char="•"/>
            </a:pPr>
            <a:r>
              <a:rPr lang="en-US" altLang="zh-CN" sz="1400" dirty="0"/>
              <a:t>Substance users exhibit </a:t>
            </a:r>
            <a:r>
              <a:rPr lang="en-US" altLang="zh-CN" sz="1400" dirty="0">
                <a:solidFill>
                  <a:schemeClr val="accent5"/>
                </a:solidFill>
              </a:rPr>
              <a:t>impulsive decision-making</a:t>
            </a:r>
            <a:r>
              <a:rPr lang="en-US" altLang="zh-CN" sz="1400" dirty="0"/>
              <a:t>, steeper </a:t>
            </a:r>
            <a:r>
              <a:rPr lang="en-US" altLang="zh-CN" sz="1400" dirty="0">
                <a:solidFill>
                  <a:schemeClr val="accent5"/>
                </a:solidFill>
              </a:rPr>
              <a:t>delay discounting</a:t>
            </a:r>
            <a:r>
              <a:rPr lang="en-US" altLang="zh-CN" sz="1400" dirty="0"/>
              <a:t>.</a:t>
            </a:r>
          </a:p>
          <a:p>
            <a:pPr marL="285750" indent="-285750">
              <a:lnSpc>
                <a:spcPct val="130000"/>
              </a:lnSpc>
              <a:buFont typeface="Arial" panose="020B0604020202020204" pitchFamily="34" charset="0"/>
              <a:buChar char="•"/>
            </a:pPr>
            <a:r>
              <a:rPr lang="en-US" altLang="zh-CN" sz="1400" dirty="0"/>
              <a:t>CGT parameters can </a:t>
            </a:r>
            <a:r>
              <a:rPr lang="en-US" altLang="zh-CN" sz="1400" dirty="0">
                <a:solidFill>
                  <a:schemeClr val="accent5"/>
                </a:solidFill>
              </a:rPr>
              <a:t>discriminate</a:t>
            </a:r>
            <a:r>
              <a:rPr lang="en-US" altLang="zh-CN" sz="1400" dirty="0"/>
              <a:t> between types of substance users.</a:t>
            </a:r>
            <a:r>
              <a:rPr lang="zh-CN" altLang="en-US" sz="1400" dirty="0"/>
              <a:t> </a:t>
            </a:r>
            <a:endParaRPr lang="en-US" altLang="zh-CN" sz="1400" dirty="0"/>
          </a:p>
          <a:p>
            <a:pPr>
              <a:lnSpc>
                <a:spcPct val="130000"/>
              </a:lnSpc>
            </a:pPr>
            <a:endParaRPr lang="en-US" altLang="zh-CN" sz="1400" dirty="0"/>
          </a:p>
          <a:p>
            <a:pPr>
              <a:lnSpc>
                <a:spcPct val="130000"/>
              </a:lnSpc>
            </a:pPr>
            <a:endParaRPr lang="en-US" altLang="zh-CN" sz="1400" dirty="0"/>
          </a:p>
        </p:txBody>
      </p:sp>
      <p:pic>
        <p:nvPicPr>
          <p:cNvPr id="2050" name="Picture 2" descr="Substance Use Disorders">
            <a:extLst>
              <a:ext uri="{FF2B5EF4-FFF2-40B4-BE49-F238E27FC236}">
                <a16:creationId xmlns:a16="http://schemas.microsoft.com/office/drawing/2014/main" id="{8A451B77-7B4C-4201-1591-DF2C3DF1C5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67214" y="1394616"/>
            <a:ext cx="2762250" cy="1657350"/>
          </a:xfrm>
          <a:prstGeom prst="rect">
            <a:avLst/>
          </a:prstGeom>
          <a:noFill/>
          <a:extLst>
            <a:ext uri="{909E8E84-426E-40DD-AFC4-6F175D3DCCD1}">
              <a14:hiddenFill xmlns:a14="http://schemas.microsoft.com/office/drawing/2010/main">
                <a:solidFill>
                  <a:srgbClr val="FFFFFF"/>
                </a:solidFill>
              </a14:hiddenFill>
            </a:ext>
          </a:extLst>
        </p:spPr>
      </p:pic>
      <p:pic>
        <p:nvPicPr>
          <p:cNvPr id="6" name="图片 5">
            <a:extLst>
              <a:ext uri="{FF2B5EF4-FFF2-40B4-BE49-F238E27FC236}">
                <a16:creationId xmlns:a16="http://schemas.microsoft.com/office/drawing/2014/main" id="{EC081970-B284-1D67-5A90-D92AF48DC29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10524" y="3556958"/>
            <a:ext cx="4313083" cy="2285318"/>
          </a:xfrm>
          <a:prstGeom prst="rect">
            <a:avLst/>
          </a:prstGeom>
        </p:spPr>
      </p:pic>
      <p:pic>
        <p:nvPicPr>
          <p:cNvPr id="2052" name="Picture 4" descr="PSYCHOLOGY OF GAMBLING - Infographics by Graphs.net">
            <a:extLst>
              <a:ext uri="{FF2B5EF4-FFF2-40B4-BE49-F238E27FC236}">
                <a16:creationId xmlns:a16="http://schemas.microsoft.com/office/drawing/2014/main" id="{1DB5E722-B9FD-6EFD-8E1D-F92B9EAB4BF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80664" y="1303907"/>
            <a:ext cx="2346386" cy="1895158"/>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6">
            <a:extLst>
              <a:ext uri="{FF2B5EF4-FFF2-40B4-BE49-F238E27FC236}">
                <a16:creationId xmlns:a16="http://schemas.microsoft.com/office/drawing/2014/main" id="{A157A2CC-D3E2-268B-47FA-62562C52AF04}"/>
              </a:ext>
            </a:extLst>
          </p:cNvPr>
          <p:cNvSpPr txBox="1"/>
          <p:nvPr/>
        </p:nvSpPr>
        <p:spPr>
          <a:xfrm>
            <a:off x="5210524" y="5842276"/>
            <a:ext cx="4695784" cy="415498"/>
          </a:xfrm>
          <a:prstGeom prst="rect">
            <a:avLst/>
          </a:prstGeom>
          <a:noFill/>
        </p:spPr>
        <p:txBody>
          <a:bodyPr wrap="square" rtlCol="0">
            <a:spAutoFit/>
          </a:bodyPr>
          <a:lstStyle/>
          <a:p>
            <a:pPr algn="ctr"/>
            <a:r>
              <a:rPr lang="de-DE" altLang="zh-CN" sz="700" b="1" dirty="0"/>
              <a:t>Kvam, P. D., Romeu, R. J., Turner, B. M., Vassileva, J., &amp; Busemeyer, J. R. (2021). Testing the factor structure underlying behavior using joint cognitive models: Impulsivity in delay discounting and Cambridge gambling tasks. </a:t>
            </a:r>
            <a:r>
              <a:rPr lang="de-DE" altLang="zh-CN" sz="700" b="1" i="1" dirty="0"/>
              <a:t>Psychological methods</a:t>
            </a:r>
            <a:r>
              <a:rPr lang="de-DE" altLang="zh-CN" sz="700" b="1" dirty="0"/>
              <a:t>, 26(1), 18.</a:t>
            </a:r>
            <a:endParaRPr lang="zh-CN" altLang="en-US" sz="700" b="1" dirty="0"/>
          </a:p>
        </p:txBody>
      </p:sp>
      <p:sp>
        <p:nvSpPr>
          <p:cNvPr id="3" name="文本框 2">
            <a:extLst>
              <a:ext uri="{FF2B5EF4-FFF2-40B4-BE49-F238E27FC236}">
                <a16:creationId xmlns:a16="http://schemas.microsoft.com/office/drawing/2014/main" id="{E3E15357-63D7-BD6F-7018-934E155B120A}"/>
              </a:ext>
            </a:extLst>
          </p:cNvPr>
          <p:cNvSpPr txBox="1"/>
          <p:nvPr/>
        </p:nvSpPr>
        <p:spPr>
          <a:xfrm>
            <a:off x="170554" y="5347344"/>
            <a:ext cx="4827823" cy="923330"/>
          </a:xfrm>
          <a:prstGeom prst="rect">
            <a:avLst/>
          </a:prstGeom>
          <a:noFill/>
        </p:spPr>
        <p:txBody>
          <a:bodyPr wrap="square" rtlCol="0">
            <a:spAutoFit/>
          </a:bodyPr>
          <a:lstStyle/>
          <a:p>
            <a:pPr algn="ctr"/>
            <a:r>
              <a:rPr lang="en-US" altLang="zh-CN" b="1" dirty="0">
                <a:solidFill>
                  <a:schemeClr val="accent5"/>
                </a:solidFill>
              </a:rPr>
              <a:t> Lacks of evidence for those normal (not disordered) but have </a:t>
            </a:r>
            <a:r>
              <a:rPr lang="en-US" altLang="zh-CN" b="1" dirty="0">
                <a:solidFill>
                  <a:srgbClr val="FF0000"/>
                </a:solidFill>
              </a:rPr>
              <a:t>specific decision making trends group</a:t>
            </a:r>
            <a:r>
              <a:rPr lang="en-US" altLang="zh-CN" b="1" dirty="0">
                <a:solidFill>
                  <a:schemeClr val="accent5"/>
                </a:solidFill>
              </a:rPr>
              <a:t>. </a:t>
            </a:r>
            <a:endParaRPr lang="zh-CN" altLang="en-US" b="1" dirty="0">
              <a:solidFill>
                <a:schemeClr val="accent5"/>
              </a:solidFill>
            </a:endParaRPr>
          </a:p>
        </p:txBody>
      </p:sp>
      <p:sp>
        <p:nvSpPr>
          <p:cNvPr id="5" name="文本框 4">
            <a:extLst>
              <a:ext uri="{FF2B5EF4-FFF2-40B4-BE49-F238E27FC236}">
                <a16:creationId xmlns:a16="http://schemas.microsoft.com/office/drawing/2014/main" id="{2B0BBE2C-8F68-6A6C-4EE2-0F2EB0E57BD4}"/>
              </a:ext>
            </a:extLst>
          </p:cNvPr>
          <p:cNvSpPr txBox="1"/>
          <p:nvPr/>
        </p:nvSpPr>
        <p:spPr>
          <a:xfrm>
            <a:off x="275350" y="4797254"/>
            <a:ext cx="1510350" cy="400110"/>
          </a:xfrm>
          <a:prstGeom prst="rect">
            <a:avLst/>
          </a:prstGeom>
          <a:noFill/>
        </p:spPr>
        <p:txBody>
          <a:bodyPr wrap="none" rtlCol="0">
            <a:spAutoFit/>
          </a:bodyPr>
          <a:lstStyle/>
          <a:p>
            <a:r>
              <a:rPr lang="en-US" altLang="zh-CN" sz="2000" b="1" i="1" dirty="0">
                <a:solidFill>
                  <a:schemeClr val="accent5"/>
                </a:solidFill>
              </a:rPr>
              <a:t>However…</a:t>
            </a:r>
            <a:endParaRPr lang="zh-CN" altLang="en-US" sz="2000" b="1" i="1" dirty="0">
              <a:solidFill>
                <a:schemeClr val="accent5"/>
              </a:solidFill>
            </a:endParaRPr>
          </a:p>
        </p:txBody>
      </p:sp>
    </p:spTree>
    <p:extLst>
      <p:ext uri="{BB962C8B-B14F-4D97-AF65-F5344CB8AC3E}">
        <p14:creationId xmlns:p14="http://schemas.microsoft.com/office/powerpoint/2010/main" val="31344546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t can be define as dissatisfaction with the quality, duration, or continuity of sleep.(Charles M,2022)">
            <a:extLst>
              <a:ext uri="{FF2B5EF4-FFF2-40B4-BE49-F238E27FC236}">
                <a16:creationId xmlns:a16="http://schemas.microsoft.com/office/drawing/2014/main" id="{58E80505-AA7C-6CF1-9A60-B2F2A71E7204}"/>
              </a:ext>
            </a:extLst>
          </p:cNvPr>
          <p:cNvSpPr txBox="1"/>
          <p:nvPr/>
        </p:nvSpPr>
        <p:spPr>
          <a:xfrm>
            <a:off x="3036477" y="1930731"/>
            <a:ext cx="4269386" cy="58227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anchor="ctr">
            <a:spAutoFit/>
          </a:bodyPr>
          <a:lstStyle/>
          <a:p>
            <a:pPr marL="194310" indent="-194310">
              <a:lnSpc>
                <a:spcPct val="130000"/>
              </a:lnSpc>
              <a:buSzPct val="100000"/>
              <a:buChar char="•"/>
              <a:defRPr sz="3400"/>
            </a:pPr>
            <a:r>
              <a:rPr lang="en-US" sz="1400" dirty="0"/>
              <a:t>Insomnia is a </a:t>
            </a:r>
            <a:r>
              <a:rPr sz="1400" dirty="0"/>
              <a:t>dissatisfaction with the </a:t>
            </a:r>
            <a:r>
              <a:rPr sz="1400" u="sng" dirty="0"/>
              <a:t>quality, duration, or continuity of sleep.</a:t>
            </a:r>
            <a:r>
              <a:rPr sz="1400" i="1" dirty="0"/>
              <a:t>(Charles M,2022) </a:t>
            </a:r>
          </a:p>
        </p:txBody>
      </p:sp>
      <p:sp>
        <p:nvSpPr>
          <p:cNvPr id="4" name="Quantitative and validated scales:…">
            <a:extLst>
              <a:ext uri="{FF2B5EF4-FFF2-40B4-BE49-F238E27FC236}">
                <a16:creationId xmlns:a16="http://schemas.microsoft.com/office/drawing/2014/main" id="{3CC6CC9C-8045-70DD-ED36-2BF57D389C64}"/>
              </a:ext>
            </a:extLst>
          </p:cNvPr>
          <p:cNvSpPr txBox="1"/>
          <p:nvPr/>
        </p:nvSpPr>
        <p:spPr>
          <a:xfrm>
            <a:off x="3223331" y="5190323"/>
            <a:ext cx="3935115" cy="114242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anchor="ctr">
            <a:spAutoFit/>
          </a:bodyPr>
          <a:lstStyle/>
          <a:p>
            <a:pPr>
              <a:lnSpc>
                <a:spcPct val="130000"/>
              </a:lnSpc>
              <a:buSzPct val="100000"/>
              <a:defRPr sz="3400" u="sng"/>
            </a:pPr>
            <a:r>
              <a:rPr sz="1400" dirty="0"/>
              <a:t>Quantitative and validated scales:</a:t>
            </a:r>
          </a:p>
          <a:p>
            <a:pPr marL="285750" indent="-285750">
              <a:lnSpc>
                <a:spcPct val="130000"/>
              </a:lnSpc>
              <a:buFont typeface="Arial" panose="020B0604020202020204" pitchFamily="34" charset="0"/>
              <a:buChar char="•"/>
              <a:defRPr sz="3400"/>
            </a:pPr>
            <a:r>
              <a:rPr sz="1400" b="1" dirty="0">
                <a:solidFill>
                  <a:srgbClr val="941100"/>
                </a:solidFill>
              </a:rPr>
              <a:t>PSQI</a:t>
            </a:r>
            <a:r>
              <a:rPr sz="1400" dirty="0"/>
              <a:t> (</a:t>
            </a:r>
            <a:r>
              <a:rPr sz="1400" dirty="0" err="1"/>
              <a:t>Pitt</a:t>
            </a:r>
            <a:r>
              <a:rPr lang="en-US" sz="1400" dirty="0" err="1"/>
              <a:t>zuih</a:t>
            </a:r>
            <a:r>
              <a:rPr sz="1400" dirty="0" err="1"/>
              <a:t>sburgh</a:t>
            </a:r>
            <a:r>
              <a:rPr sz="1400" dirty="0"/>
              <a:t> sleep quality index)</a:t>
            </a:r>
          </a:p>
          <a:p>
            <a:pPr marL="285750" indent="-285750">
              <a:lnSpc>
                <a:spcPct val="130000"/>
              </a:lnSpc>
              <a:buFont typeface="Arial" panose="020B0604020202020204" pitchFamily="34" charset="0"/>
              <a:buChar char="•"/>
              <a:defRPr sz="3400"/>
            </a:pPr>
            <a:r>
              <a:rPr sz="1400" dirty="0"/>
              <a:t>ISI (Insomnia severity index)</a:t>
            </a:r>
          </a:p>
          <a:p>
            <a:pPr marL="285750" indent="-285750">
              <a:lnSpc>
                <a:spcPct val="130000"/>
              </a:lnSpc>
              <a:buFont typeface="Arial" panose="020B0604020202020204" pitchFamily="34" charset="0"/>
              <a:buChar char="•"/>
              <a:defRPr sz="3400"/>
            </a:pPr>
            <a:r>
              <a:rPr sz="1400" dirty="0"/>
              <a:t>ESS (Epworth sleepiness scale)</a:t>
            </a:r>
          </a:p>
        </p:txBody>
      </p:sp>
      <p:sp>
        <p:nvSpPr>
          <p:cNvPr id="5" name="Define">
            <a:extLst>
              <a:ext uri="{FF2B5EF4-FFF2-40B4-BE49-F238E27FC236}">
                <a16:creationId xmlns:a16="http://schemas.microsoft.com/office/drawing/2014/main" id="{63F4BAF4-DCCF-6262-600F-CD5D5EED9F90}"/>
              </a:ext>
            </a:extLst>
          </p:cNvPr>
          <p:cNvSpPr txBox="1"/>
          <p:nvPr/>
        </p:nvSpPr>
        <p:spPr>
          <a:xfrm>
            <a:off x="3153059" y="1465876"/>
            <a:ext cx="2351327" cy="32829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anchor="ctr">
            <a:spAutoFit/>
          </a:bodyPr>
          <a:lstStyle>
            <a:lvl1pPr>
              <a:defRPr sz="5000" b="1"/>
            </a:lvl1pPr>
          </a:lstStyle>
          <a:p>
            <a:r>
              <a:rPr sz="1800" dirty="0"/>
              <a:t>Defin</a:t>
            </a:r>
            <a:r>
              <a:rPr lang="en-US" sz="1800" dirty="0"/>
              <a:t>ition</a:t>
            </a:r>
            <a:endParaRPr sz="1800" dirty="0"/>
          </a:p>
        </p:txBody>
      </p:sp>
      <p:sp>
        <p:nvSpPr>
          <p:cNvPr id="6" name="Prevalence">
            <a:extLst>
              <a:ext uri="{FF2B5EF4-FFF2-40B4-BE49-F238E27FC236}">
                <a16:creationId xmlns:a16="http://schemas.microsoft.com/office/drawing/2014/main" id="{72A72DB0-CDD3-B6F0-6071-F2C625B199C8}"/>
              </a:ext>
            </a:extLst>
          </p:cNvPr>
          <p:cNvSpPr txBox="1"/>
          <p:nvPr/>
        </p:nvSpPr>
        <p:spPr>
          <a:xfrm>
            <a:off x="3124275" y="2872724"/>
            <a:ext cx="2348058" cy="32829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anchor="ctr">
            <a:spAutoFit/>
          </a:bodyPr>
          <a:lstStyle>
            <a:lvl1pPr>
              <a:defRPr sz="5000" b="1"/>
            </a:lvl1pPr>
          </a:lstStyle>
          <a:p>
            <a:r>
              <a:rPr sz="1800" dirty="0"/>
              <a:t>Prevalence</a:t>
            </a:r>
          </a:p>
        </p:txBody>
      </p:sp>
      <p:sp>
        <p:nvSpPr>
          <p:cNvPr id="7" name="Evaluate Tools">
            <a:extLst>
              <a:ext uri="{FF2B5EF4-FFF2-40B4-BE49-F238E27FC236}">
                <a16:creationId xmlns:a16="http://schemas.microsoft.com/office/drawing/2014/main" id="{1035E119-EDB3-537C-9971-9E86BDFF3E04}"/>
              </a:ext>
            </a:extLst>
          </p:cNvPr>
          <p:cNvSpPr txBox="1"/>
          <p:nvPr/>
        </p:nvSpPr>
        <p:spPr>
          <a:xfrm>
            <a:off x="3223331" y="4727098"/>
            <a:ext cx="1937005" cy="32829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anchor="ctr">
            <a:spAutoFit/>
          </a:bodyPr>
          <a:lstStyle>
            <a:lvl1pPr>
              <a:defRPr sz="5000" b="1"/>
            </a:lvl1pPr>
          </a:lstStyle>
          <a:p>
            <a:r>
              <a:rPr sz="1800" dirty="0"/>
              <a:t>Evaluate Tools</a:t>
            </a:r>
          </a:p>
        </p:txBody>
      </p:sp>
      <p:sp>
        <p:nvSpPr>
          <p:cNvPr id="9" name="1/3 of adults report at least one insomnia symptom.(Morin CM,2006)…">
            <a:extLst>
              <a:ext uri="{FF2B5EF4-FFF2-40B4-BE49-F238E27FC236}">
                <a16:creationId xmlns:a16="http://schemas.microsoft.com/office/drawing/2014/main" id="{FFB7AF09-4151-0336-B762-DD2FF7325066}"/>
              </a:ext>
            </a:extLst>
          </p:cNvPr>
          <p:cNvSpPr txBox="1"/>
          <p:nvPr/>
        </p:nvSpPr>
        <p:spPr>
          <a:xfrm>
            <a:off x="3124275" y="3280450"/>
            <a:ext cx="6567458" cy="114242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anchor="ctr">
            <a:spAutoFit/>
          </a:bodyPr>
          <a:lstStyle/>
          <a:p>
            <a:pPr marL="285750" indent="-285750">
              <a:lnSpc>
                <a:spcPct val="130000"/>
              </a:lnSpc>
              <a:buFont typeface="Arial" panose="020B0604020202020204" pitchFamily="34" charset="0"/>
              <a:buChar char="•"/>
              <a:defRPr sz="3400"/>
            </a:pPr>
            <a:r>
              <a:rPr sz="1400" b="1" dirty="0">
                <a:solidFill>
                  <a:srgbClr val="941100"/>
                </a:solidFill>
                <a:latin typeface="Helvetica" panose="020B0604020202020204" pitchFamily="34" charset="0"/>
                <a:cs typeface="Helvetica" panose="020B0604020202020204" pitchFamily="34" charset="0"/>
              </a:rPr>
              <a:t>1/3 </a:t>
            </a:r>
            <a:r>
              <a:rPr sz="1400" dirty="0">
                <a:latin typeface="Helvetica" panose="020B0604020202020204" pitchFamily="34" charset="0"/>
                <a:cs typeface="Helvetica" panose="020B0604020202020204" pitchFamily="34" charset="0"/>
              </a:rPr>
              <a:t>of adults report at least one insomnia symptom.</a:t>
            </a:r>
            <a:r>
              <a:rPr sz="1400" i="1" dirty="0">
                <a:latin typeface="Helvetica" panose="020B0604020202020204" pitchFamily="34" charset="0"/>
                <a:cs typeface="Helvetica" panose="020B0604020202020204" pitchFamily="34" charset="0"/>
              </a:rPr>
              <a:t>(Morin CM,2006)</a:t>
            </a:r>
          </a:p>
          <a:p>
            <a:pPr marL="285750" indent="-285750">
              <a:lnSpc>
                <a:spcPct val="130000"/>
              </a:lnSpc>
              <a:buFont typeface="Arial" panose="020B0604020202020204" pitchFamily="34" charset="0"/>
              <a:buChar char="•"/>
              <a:defRPr sz="3400"/>
            </a:pPr>
            <a:r>
              <a:rPr sz="1400" b="1" dirty="0">
                <a:solidFill>
                  <a:srgbClr val="941100"/>
                </a:solidFill>
                <a:latin typeface="Helvetica" panose="020B0604020202020204" pitchFamily="34" charset="0"/>
                <a:cs typeface="Helvetica" panose="020B0604020202020204" pitchFamily="34" charset="0"/>
              </a:rPr>
              <a:t>18.5% </a:t>
            </a:r>
            <a:r>
              <a:rPr sz="1400" dirty="0">
                <a:latin typeface="Helvetica" panose="020B0604020202020204" pitchFamily="34" charset="0"/>
                <a:cs typeface="Helvetica" panose="020B0604020202020204" pitchFamily="34" charset="0"/>
              </a:rPr>
              <a:t>is the mean prevalence in college student population.</a:t>
            </a:r>
            <a:r>
              <a:rPr sz="1400" i="1" dirty="0">
                <a:latin typeface="Helvetica" panose="020B0604020202020204" pitchFamily="34" charset="0"/>
                <a:cs typeface="Helvetica" panose="020B0604020202020204" pitchFamily="34" charset="0"/>
              </a:rPr>
              <a:t>(Jiang,2015)</a:t>
            </a:r>
            <a:endParaRPr lang="en-US" sz="1400" i="1" dirty="0">
              <a:latin typeface="Helvetica" panose="020B0604020202020204" pitchFamily="34" charset="0"/>
              <a:cs typeface="Helvetica" panose="020B0604020202020204" pitchFamily="34" charset="0"/>
            </a:endParaRPr>
          </a:p>
          <a:p>
            <a:pPr marL="285750" indent="-285750">
              <a:lnSpc>
                <a:spcPct val="130000"/>
              </a:lnSpc>
              <a:buFont typeface="Arial" panose="020B0604020202020204" pitchFamily="34" charset="0"/>
              <a:buChar char="•"/>
              <a:defRPr sz="3400"/>
            </a:pPr>
            <a:r>
              <a:rPr lang="en-US" altLang="zh-CN" sz="1400" dirty="0">
                <a:latin typeface="Helvetica" panose="020B0604020202020204" pitchFamily="34" charset="0"/>
                <a:cs typeface="Helvetica" panose="020B0604020202020204" pitchFamily="34" charset="0"/>
              </a:rPr>
              <a:t>Insomnia is a significant </a:t>
            </a:r>
            <a:r>
              <a:rPr lang="en-US" altLang="zh-CN" sz="1400" u="sng" dirty="0">
                <a:latin typeface="Helvetica" panose="020B0604020202020204" pitchFamily="34" charset="0"/>
                <a:cs typeface="Helvetica" panose="020B0604020202020204" pitchFamily="34" charset="0"/>
              </a:rPr>
              <a:t>public health problem.</a:t>
            </a:r>
          </a:p>
          <a:p>
            <a:pPr>
              <a:lnSpc>
                <a:spcPct val="130000"/>
              </a:lnSpc>
              <a:defRPr sz="3400"/>
            </a:pPr>
            <a:endParaRPr sz="1400" i="1" dirty="0"/>
          </a:p>
        </p:txBody>
      </p:sp>
      <p:grpSp>
        <p:nvGrpSpPr>
          <p:cNvPr id="10" name="成组">
            <a:extLst>
              <a:ext uri="{FF2B5EF4-FFF2-40B4-BE49-F238E27FC236}">
                <a16:creationId xmlns:a16="http://schemas.microsoft.com/office/drawing/2014/main" id="{12F7DDF5-C464-E796-D68A-2F04901F792F}"/>
              </a:ext>
            </a:extLst>
          </p:cNvPr>
          <p:cNvGrpSpPr/>
          <p:nvPr/>
        </p:nvGrpSpPr>
        <p:grpSpPr>
          <a:xfrm>
            <a:off x="7663115" y="862998"/>
            <a:ext cx="2057402" cy="2074051"/>
            <a:chOff x="0" y="0"/>
            <a:chExt cx="4114801" cy="4148101"/>
          </a:xfrm>
        </p:grpSpPr>
        <p:sp>
          <p:nvSpPr>
            <p:cNvPr id="11" name="Fig1.The Definition of Insomnia">
              <a:extLst>
                <a:ext uri="{FF2B5EF4-FFF2-40B4-BE49-F238E27FC236}">
                  <a16:creationId xmlns:a16="http://schemas.microsoft.com/office/drawing/2014/main" id="{C6FE4369-B4B7-C091-7426-62A14925246B}"/>
                </a:ext>
              </a:extLst>
            </p:cNvPr>
            <p:cNvSpPr/>
            <p:nvPr/>
          </p:nvSpPr>
          <p:spPr>
            <a:xfrm>
              <a:off x="0" y="0"/>
              <a:ext cx="4114801" cy="1041400"/>
            </a:xfrm>
            <a:prstGeom prst="roundRect">
              <a:avLst>
                <a:gd name="adj" fmla="val 0"/>
              </a:avLst>
            </a:prstGeom>
            <a:solidFill>
              <a:srgbClr val="000000">
                <a:alpha val="0"/>
              </a:srgbClr>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t">
              <a:noAutofit/>
            </a:bodyPr>
            <a:lstStyle>
              <a:lvl1pPr algn="ctr" defTabSz="825500">
                <a:spcBef>
                  <a:spcPts val="0"/>
                </a:spcBef>
                <a:defRPr sz="2700">
                  <a:solidFill>
                    <a:srgbClr val="000000"/>
                  </a:solidFill>
                  <a:latin typeface="Avenir Next Regular"/>
                  <a:ea typeface="Avenir Next Regular"/>
                  <a:cs typeface="Avenir Next Regular"/>
                  <a:sym typeface="Avenir Next Regular"/>
                </a:defRPr>
              </a:lvl1pPr>
            </a:lstStyle>
            <a:p>
              <a:r>
                <a:rPr sz="1200" b="1" dirty="0"/>
                <a:t>Definition of Insomnia</a:t>
              </a:r>
            </a:p>
          </p:txBody>
        </p:sp>
        <p:pic>
          <p:nvPicPr>
            <p:cNvPr id="12" name="截屏2024-04-11 21.07.05.png" descr="截屏2024-04-11 21.07.05.png">
              <a:extLst>
                <a:ext uri="{FF2B5EF4-FFF2-40B4-BE49-F238E27FC236}">
                  <a16:creationId xmlns:a16="http://schemas.microsoft.com/office/drawing/2014/main" id="{EF456380-EBDE-D5CE-2908-F64652F03BE8}"/>
                </a:ext>
              </a:extLst>
            </p:cNvPr>
            <p:cNvPicPr>
              <a:picLocks noChangeAspect="1"/>
            </p:cNvPicPr>
            <p:nvPr/>
          </p:nvPicPr>
          <p:blipFill>
            <a:blip r:embed="rId3"/>
            <a:stretch>
              <a:fillRect/>
            </a:stretch>
          </p:blipFill>
          <p:spPr>
            <a:xfrm>
              <a:off x="250444" y="726926"/>
              <a:ext cx="3613914" cy="3421175"/>
            </a:xfrm>
            <a:prstGeom prst="rect">
              <a:avLst/>
            </a:prstGeom>
            <a:ln w="25400" cap="flat">
              <a:solidFill>
                <a:srgbClr val="FFFFFF"/>
              </a:solidFill>
              <a:prstDash val="solid"/>
              <a:miter lim="400000"/>
            </a:ln>
            <a:effectLst>
              <a:outerShdw blurRad="50800" dist="25400" dir="3600000" rotWithShape="0">
                <a:srgbClr val="000000">
                  <a:alpha val="70000"/>
                </a:srgbClr>
              </a:outerShdw>
            </a:effectLst>
          </p:spPr>
        </p:pic>
      </p:grpSp>
      <p:grpSp>
        <p:nvGrpSpPr>
          <p:cNvPr id="13" name="成组">
            <a:extLst>
              <a:ext uri="{FF2B5EF4-FFF2-40B4-BE49-F238E27FC236}">
                <a16:creationId xmlns:a16="http://schemas.microsoft.com/office/drawing/2014/main" id="{5E2BEF3D-2ED1-8E3A-FCF4-F113358151F0}"/>
              </a:ext>
            </a:extLst>
          </p:cNvPr>
          <p:cNvGrpSpPr/>
          <p:nvPr/>
        </p:nvGrpSpPr>
        <p:grpSpPr>
          <a:xfrm>
            <a:off x="7663115" y="3943433"/>
            <a:ext cx="2457975" cy="2574027"/>
            <a:chOff x="0" y="0"/>
            <a:chExt cx="6044502" cy="5958665"/>
          </a:xfrm>
        </p:grpSpPr>
        <p:sp>
          <p:nvSpPr>
            <p:cNvPr id="14" name="Fig2.The Demo of PSQI">
              <a:extLst>
                <a:ext uri="{FF2B5EF4-FFF2-40B4-BE49-F238E27FC236}">
                  <a16:creationId xmlns:a16="http://schemas.microsoft.com/office/drawing/2014/main" id="{79BD552D-2131-B8CD-D086-A2D8F3370B15}"/>
                </a:ext>
              </a:extLst>
            </p:cNvPr>
            <p:cNvSpPr/>
            <p:nvPr/>
          </p:nvSpPr>
          <p:spPr>
            <a:xfrm>
              <a:off x="0" y="0"/>
              <a:ext cx="6044503" cy="571500"/>
            </a:xfrm>
            <a:prstGeom prst="roundRect">
              <a:avLst>
                <a:gd name="adj" fmla="val 0"/>
              </a:avLst>
            </a:prstGeom>
            <a:solidFill>
              <a:srgbClr val="000000">
                <a:alpha val="0"/>
              </a:srgbClr>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t">
              <a:noAutofit/>
            </a:bodyPr>
            <a:lstStyle>
              <a:lvl1pPr algn="ctr" defTabSz="825500">
                <a:spcBef>
                  <a:spcPts val="0"/>
                </a:spcBef>
                <a:defRPr sz="2700">
                  <a:solidFill>
                    <a:srgbClr val="000000"/>
                  </a:solidFill>
                  <a:latin typeface="Avenir Next Regular"/>
                  <a:ea typeface="Avenir Next Regular"/>
                  <a:cs typeface="Avenir Next Regular"/>
                  <a:sym typeface="Avenir Next Regular"/>
                </a:defRPr>
              </a:lvl1pPr>
            </a:lstStyle>
            <a:p>
              <a:r>
                <a:rPr sz="1200" b="1" dirty="0">
                  <a:latin typeface="Helvetica" panose="020B0604020202020204" pitchFamily="34" charset="0"/>
                  <a:cs typeface="Helvetica" panose="020B0604020202020204" pitchFamily="34" charset="0"/>
                </a:rPr>
                <a:t>The Demo of PSQI</a:t>
              </a:r>
            </a:p>
          </p:txBody>
        </p:sp>
        <p:pic>
          <p:nvPicPr>
            <p:cNvPr id="15" name="截屏2024-04-11 21.09.07.png" descr="截屏2024-04-11 21.09.07.png">
              <a:extLst>
                <a:ext uri="{FF2B5EF4-FFF2-40B4-BE49-F238E27FC236}">
                  <a16:creationId xmlns:a16="http://schemas.microsoft.com/office/drawing/2014/main" id="{5252D756-02F1-2953-2F43-639C8521F394}"/>
                </a:ext>
              </a:extLst>
            </p:cNvPr>
            <p:cNvPicPr>
              <a:picLocks noChangeAspect="1"/>
            </p:cNvPicPr>
            <p:nvPr/>
          </p:nvPicPr>
          <p:blipFill>
            <a:blip r:embed="rId4"/>
            <a:stretch>
              <a:fillRect/>
            </a:stretch>
          </p:blipFill>
          <p:spPr>
            <a:xfrm>
              <a:off x="12699" y="685800"/>
              <a:ext cx="6019104" cy="5272866"/>
            </a:xfrm>
            <a:prstGeom prst="rect">
              <a:avLst/>
            </a:prstGeom>
            <a:ln w="25400" cap="flat">
              <a:solidFill>
                <a:srgbClr val="FFFFFF"/>
              </a:solidFill>
              <a:prstDash val="solid"/>
              <a:miter lim="400000"/>
            </a:ln>
            <a:effectLst>
              <a:outerShdw blurRad="50800" dist="25400" dir="3600000" rotWithShape="0">
                <a:srgbClr val="000000">
                  <a:alpha val="70000"/>
                </a:srgbClr>
              </a:outerShdw>
            </a:effectLst>
          </p:spPr>
        </p:pic>
      </p:grpSp>
      <p:sp>
        <p:nvSpPr>
          <p:cNvPr id="16" name="文本框 15">
            <a:extLst>
              <a:ext uri="{FF2B5EF4-FFF2-40B4-BE49-F238E27FC236}">
                <a16:creationId xmlns:a16="http://schemas.microsoft.com/office/drawing/2014/main" id="{0D098C1A-7145-0656-9C6A-CD1F4F8A11AB}"/>
              </a:ext>
            </a:extLst>
          </p:cNvPr>
          <p:cNvSpPr txBox="1"/>
          <p:nvPr/>
        </p:nvSpPr>
        <p:spPr>
          <a:xfrm>
            <a:off x="276837" y="453434"/>
            <a:ext cx="3599062" cy="461665"/>
          </a:xfrm>
          <a:prstGeom prst="rect">
            <a:avLst/>
          </a:prstGeom>
          <a:noFill/>
        </p:spPr>
        <p:txBody>
          <a:bodyPr wrap="none" rtlCol="0">
            <a:spAutoFit/>
          </a:bodyPr>
          <a:lstStyle/>
          <a:p>
            <a:r>
              <a:rPr lang="en-US" altLang="zh-CN" sz="2400" b="1" dirty="0"/>
              <a:t>Introduction - Insomnia</a:t>
            </a:r>
            <a:endParaRPr lang="zh-CN" altLang="en-US" sz="2400" b="1" dirty="0"/>
          </a:p>
        </p:txBody>
      </p:sp>
      <p:pic>
        <p:nvPicPr>
          <p:cNvPr id="3076" name="Picture 4" descr="Understanding Insomnia and Its ...">
            <a:extLst>
              <a:ext uri="{FF2B5EF4-FFF2-40B4-BE49-F238E27FC236}">
                <a16:creationId xmlns:a16="http://schemas.microsoft.com/office/drawing/2014/main" id="{1E80673E-8C4F-EEFE-2E19-53F0045CAA9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6837" y="1552168"/>
            <a:ext cx="2543175" cy="1800225"/>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of Insomnia on the Brain ...">
            <a:extLst>
              <a:ext uri="{FF2B5EF4-FFF2-40B4-BE49-F238E27FC236}">
                <a16:creationId xmlns:a16="http://schemas.microsoft.com/office/drawing/2014/main" id="{06A91BE9-A06C-41C9-91A6-CAE34886820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6837" y="4239685"/>
            <a:ext cx="2600325" cy="1752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7527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mpaired Cognitive Functions">
            <a:extLst>
              <a:ext uri="{FF2B5EF4-FFF2-40B4-BE49-F238E27FC236}">
                <a16:creationId xmlns:a16="http://schemas.microsoft.com/office/drawing/2014/main" id="{604A5E5F-835A-C76A-6F78-2568E28D52B1}"/>
              </a:ext>
            </a:extLst>
          </p:cNvPr>
          <p:cNvSpPr txBox="1"/>
          <p:nvPr/>
        </p:nvSpPr>
        <p:spPr>
          <a:xfrm>
            <a:off x="177277" y="447990"/>
            <a:ext cx="8105236" cy="4206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anchor="ctr">
            <a:spAutoFit/>
          </a:bodyPr>
          <a:lstStyle>
            <a:lvl1pPr>
              <a:defRPr sz="5000" b="1"/>
            </a:lvl1pPr>
          </a:lstStyle>
          <a:p>
            <a:pPr defTabSz="177800" hangingPunct="0">
              <a:spcBef>
                <a:spcPts val="2350"/>
              </a:spcBef>
            </a:pPr>
            <a:r>
              <a:rPr lang="en-US" sz="2400" kern="0" dirty="0">
                <a:latin typeface="Helvetica" panose="020B0604020202020204" pitchFamily="34" charset="0"/>
                <a:cs typeface="Helvetica" panose="020B0604020202020204" pitchFamily="34" charset="0"/>
                <a:sym typeface="Times New Roman"/>
              </a:rPr>
              <a:t>Introduction-  Insomnia </a:t>
            </a:r>
            <a:r>
              <a:rPr sz="2400" kern="0" dirty="0">
                <a:latin typeface="Helvetica" panose="020B0604020202020204" pitchFamily="34" charset="0"/>
                <a:cs typeface="Helvetica" panose="020B0604020202020204" pitchFamily="34" charset="0"/>
                <a:sym typeface="Times New Roman"/>
              </a:rPr>
              <a:t>Impaired Cognitive Functions </a:t>
            </a:r>
          </a:p>
        </p:txBody>
      </p:sp>
      <p:sp>
        <p:nvSpPr>
          <p:cNvPr id="4" name="Attention">
            <a:extLst>
              <a:ext uri="{FF2B5EF4-FFF2-40B4-BE49-F238E27FC236}">
                <a16:creationId xmlns:a16="http://schemas.microsoft.com/office/drawing/2014/main" id="{692C9828-5D59-1138-86EC-06EA1671B78C}"/>
              </a:ext>
            </a:extLst>
          </p:cNvPr>
          <p:cNvSpPr/>
          <p:nvPr/>
        </p:nvSpPr>
        <p:spPr>
          <a:xfrm>
            <a:off x="1441131" y="1363928"/>
            <a:ext cx="1515193" cy="466496"/>
          </a:xfrm>
          <a:prstGeom prst="rect">
            <a:avLst/>
          </a:prstGeom>
          <a:solidFill>
            <a:schemeClr val="accent6">
              <a:hueOff val="-107063"/>
              <a:satOff val="-8917"/>
              <a:lumOff val="-18413"/>
            </a:schemeClr>
          </a:solidFill>
          <a:ln w="12700">
            <a:miter lim="400000"/>
          </a:ln>
          <a:effectLst>
            <a:outerShdw blurRad="190500" dist="12700" dir="5400000" rotWithShape="0">
              <a:srgbClr val="000000"/>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lstStyle>
            <a:lvl1pPr algn="ctr" defTabSz="825500">
              <a:spcBef>
                <a:spcPts val="0"/>
              </a:spcBef>
              <a:defRPr sz="4500" b="1">
                <a:solidFill>
                  <a:srgbClr val="FFFFFF"/>
                </a:solidFill>
              </a:defRPr>
            </a:lvl1pPr>
          </a:lstStyle>
          <a:p>
            <a:pPr defTabSz="412750" hangingPunct="0"/>
            <a:r>
              <a:rPr sz="2250" kern="0" dirty="0">
                <a:latin typeface="Times New Roman"/>
                <a:cs typeface="Times New Roman"/>
                <a:sym typeface="Times New Roman"/>
              </a:rPr>
              <a:t>Attention</a:t>
            </a:r>
          </a:p>
        </p:txBody>
      </p:sp>
      <p:sp>
        <p:nvSpPr>
          <p:cNvPr id="5" name="It is the most extensively studied neurobehavioral domain.(Bronlow,2020)…">
            <a:extLst>
              <a:ext uri="{FF2B5EF4-FFF2-40B4-BE49-F238E27FC236}">
                <a16:creationId xmlns:a16="http://schemas.microsoft.com/office/drawing/2014/main" id="{9DE01381-C274-E58E-F5F0-717869BF60BA}"/>
              </a:ext>
            </a:extLst>
          </p:cNvPr>
          <p:cNvSpPr txBox="1"/>
          <p:nvPr/>
        </p:nvSpPr>
        <p:spPr>
          <a:xfrm>
            <a:off x="913513" y="2052919"/>
            <a:ext cx="2749167" cy="208262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anchor="ctr">
            <a:spAutoFit/>
          </a:bodyPr>
          <a:lstStyle/>
          <a:p>
            <a:pPr algn="ctr" defTabSz="177800" hangingPunct="0">
              <a:spcBef>
                <a:spcPts val="2350"/>
              </a:spcBef>
            </a:pPr>
            <a:r>
              <a:rPr sz="1600" kern="0" dirty="0">
                <a:cs typeface="Times New Roman" panose="02020603050405020304" pitchFamily="18" charset="0"/>
                <a:sym typeface="Times New Roman"/>
              </a:rPr>
              <a:t>It is the most extensively studied neurobehavioral domain.</a:t>
            </a:r>
            <a:r>
              <a:rPr sz="1600" i="1" kern="0" dirty="0">
                <a:cs typeface="Times New Roman" panose="02020603050405020304" pitchFamily="18" charset="0"/>
                <a:sym typeface="Times New Roman"/>
              </a:rPr>
              <a:t>(Bronlow,2020)</a:t>
            </a:r>
          </a:p>
          <a:p>
            <a:pPr algn="ctr" defTabSz="177800" hangingPunct="0">
              <a:spcBef>
                <a:spcPts val="2350"/>
              </a:spcBef>
            </a:pPr>
            <a:r>
              <a:rPr sz="1600" kern="0" dirty="0">
                <a:cs typeface="Times New Roman" panose="02020603050405020304" pitchFamily="18" charset="0"/>
                <a:sym typeface="Times New Roman"/>
              </a:rPr>
              <a:t>Insomnia has a </a:t>
            </a:r>
            <a:r>
              <a:rPr sz="1600" kern="0" dirty="0">
                <a:solidFill>
                  <a:srgbClr val="C00000"/>
                </a:solidFill>
                <a:cs typeface="Times New Roman" panose="02020603050405020304" pitchFamily="18" charset="0"/>
                <a:sym typeface="Times New Roman"/>
              </a:rPr>
              <a:t>attentional bias</a:t>
            </a:r>
            <a:r>
              <a:rPr sz="1600" kern="0" dirty="0">
                <a:cs typeface="Times New Roman" panose="02020603050405020304" pitchFamily="18" charset="0"/>
                <a:sym typeface="Times New Roman"/>
              </a:rPr>
              <a:t> towards sleep-related stimuli than good sleepers. </a:t>
            </a:r>
            <a:r>
              <a:rPr sz="1600" i="1" kern="0" dirty="0">
                <a:cs typeface="Times New Roman" panose="02020603050405020304" pitchFamily="18" charset="0"/>
                <a:sym typeface="Times New Roman"/>
              </a:rPr>
              <a:t>(Harris,2015)</a:t>
            </a:r>
          </a:p>
        </p:txBody>
      </p:sp>
      <p:sp>
        <p:nvSpPr>
          <p:cNvPr id="6" name="Working…">
            <a:extLst>
              <a:ext uri="{FF2B5EF4-FFF2-40B4-BE49-F238E27FC236}">
                <a16:creationId xmlns:a16="http://schemas.microsoft.com/office/drawing/2014/main" id="{A13834FF-D8D3-CF2A-5A12-B7D33492C0E9}"/>
              </a:ext>
            </a:extLst>
          </p:cNvPr>
          <p:cNvSpPr/>
          <p:nvPr/>
        </p:nvSpPr>
        <p:spPr>
          <a:xfrm>
            <a:off x="4467175" y="1234655"/>
            <a:ext cx="1496037" cy="705233"/>
          </a:xfrm>
          <a:prstGeom prst="rect">
            <a:avLst/>
          </a:prstGeom>
          <a:solidFill>
            <a:schemeClr val="accent6">
              <a:hueOff val="-107063"/>
              <a:satOff val="-8917"/>
              <a:lumOff val="-18413"/>
            </a:schemeClr>
          </a:solidFill>
          <a:ln w="12700">
            <a:miter lim="400000"/>
          </a:ln>
          <a:effectLst>
            <a:outerShdw blurRad="190500" dist="12700" dir="5400000" rotWithShape="0">
              <a:srgbClr val="000000"/>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lstStyle/>
          <a:p>
            <a:pPr algn="ctr" defTabSz="412750" hangingPunct="0">
              <a:defRPr sz="4500" b="1">
                <a:solidFill>
                  <a:srgbClr val="FFFFFF"/>
                </a:solidFill>
              </a:defRPr>
            </a:pPr>
            <a:r>
              <a:rPr sz="2000" b="1" kern="0" dirty="0">
                <a:solidFill>
                  <a:srgbClr val="FFFFFF"/>
                </a:solidFill>
                <a:latin typeface="Times New Roman"/>
                <a:cs typeface="Times New Roman"/>
                <a:sym typeface="Times New Roman"/>
              </a:rPr>
              <a:t>Working</a:t>
            </a:r>
          </a:p>
          <a:p>
            <a:pPr algn="ctr" defTabSz="412750" hangingPunct="0">
              <a:defRPr sz="4500" b="1">
                <a:solidFill>
                  <a:srgbClr val="FFFFFF"/>
                </a:solidFill>
              </a:defRPr>
            </a:pPr>
            <a:r>
              <a:rPr sz="2000" b="1" kern="0" dirty="0">
                <a:solidFill>
                  <a:srgbClr val="FFFFFF"/>
                </a:solidFill>
                <a:latin typeface="Times New Roman"/>
                <a:cs typeface="Times New Roman"/>
                <a:sym typeface="Times New Roman"/>
              </a:rPr>
              <a:t>Memory</a:t>
            </a:r>
          </a:p>
        </p:txBody>
      </p:sp>
      <p:sp>
        <p:nvSpPr>
          <p:cNvPr id="7" name="A recent meta review reported mild but not definitive working memory deficits.(Monteiro ,2016)">
            <a:extLst>
              <a:ext uri="{FF2B5EF4-FFF2-40B4-BE49-F238E27FC236}">
                <a16:creationId xmlns:a16="http://schemas.microsoft.com/office/drawing/2014/main" id="{59620C2A-5D34-A6EA-BCA9-D154672E19EB}"/>
              </a:ext>
            </a:extLst>
          </p:cNvPr>
          <p:cNvSpPr txBox="1"/>
          <p:nvPr/>
        </p:nvSpPr>
        <p:spPr>
          <a:xfrm>
            <a:off x="4135098" y="2469054"/>
            <a:ext cx="2475705" cy="10361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anchor="ctr">
            <a:spAutoFit/>
          </a:bodyPr>
          <a:lstStyle/>
          <a:p>
            <a:pPr algn="ctr" defTabSz="177800" hangingPunct="0">
              <a:spcBef>
                <a:spcPts val="2350"/>
              </a:spcBef>
            </a:pPr>
            <a:r>
              <a:rPr lang="en-US" sz="1600" kern="0" dirty="0">
                <a:solidFill>
                  <a:srgbClr val="9FAABA">
                    <a:satOff val="-9155"/>
                    <a:lumOff val="-32673"/>
                  </a:srgbClr>
                </a:solidFill>
                <a:latin typeface="Helvetica" panose="020B0604020202020204" pitchFamily="34" charset="0"/>
                <a:cs typeface="Helvetica" panose="020B0604020202020204" pitchFamily="34" charset="0"/>
                <a:sym typeface="Times New Roman"/>
              </a:rPr>
              <a:t>M</a:t>
            </a:r>
            <a:r>
              <a:rPr sz="1600" kern="0" dirty="0">
                <a:solidFill>
                  <a:srgbClr val="9FAABA">
                    <a:satOff val="-9155"/>
                    <a:lumOff val="-32673"/>
                  </a:srgbClr>
                </a:solidFill>
                <a:latin typeface="Helvetica" panose="020B0604020202020204" pitchFamily="34" charset="0"/>
                <a:cs typeface="Helvetica" panose="020B0604020202020204" pitchFamily="34" charset="0"/>
                <a:sym typeface="Times New Roman"/>
              </a:rPr>
              <a:t>eta review reported mild but not definitive </a:t>
            </a:r>
            <a:r>
              <a:rPr sz="1600" kern="0" dirty="0">
                <a:solidFill>
                  <a:srgbClr val="941100"/>
                </a:solidFill>
                <a:latin typeface="Helvetica" panose="020B0604020202020204" pitchFamily="34" charset="0"/>
                <a:cs typeface="Helvetica" panose="020B0604020202020204" pitchFamily="34" charset="0"/>
                <a:sym typeface="Times New Roman"/>
              </a:rPr>
              <a:t>working memory</a:t>
            </a:r>
            <a:r>
              <a:rPr lang="en-US" sz="1600" kern="0" dirty="0">
                <a:solidFill>
                  <a:srgbClr val="941100"/>
                </a:solidFill>
                <a:latin typeface="Helvetica" panose="020B0604020202020204" pitchFamily="34" charset="0"/>
                <a:cs typeface="Helvetica" panose="020B0604020202020204" pitchFamily="34" charset="0"/>
                <a:sym typeface="Times New Roman"/>
              </a:rPr>
              <a:t> </a:t>
            </a:r>
            <a:r>
              <a:rPr sz="1600" kern="0" dirty="0">
                <a:solidFill>
                  <a:srgbClr val="941100"/>
                </a:solidFill>
                <a:latin typeface="Helvetica" panose="020B0604020202020204" pitchFamily="34" charset="0"/>
                <a:cs typeface="Helvetica" panose="020B0604020202020204" pitchFamily="34" charset="0"/>
                <a:sym typeface="Times New Roman"/>
              </a:rPr>
              <a:t>deficits</a:t>
            </a:r>
            <a:r>
              <a:rPr lang="en-US" sz="1600" kern="0" dirty="0">
                <a:solidFill>
                  <a:srgbClr val="9FAABA">
                    <a:satOff val="-9155"/>
                    <a:lumOff val="-32673"/>
                  </a:srgbClr>
                </a:solidFill>
                <a:latin typeface="Helvetica" panose="020B0604020202020204" pitchFamily="34" charset="0"/>
                <a:cs typeface="Helvetica" panose="020B0604020202020204" pitchFamily="34" charset="0"/>
                <a:sym typeface="Times New Roman"/>
              </a:rPr>
              <a:t>.</a:t>
            </a:r>
            <a:r>
              <a:rPr sz="1600" i="1" kern="0" dirty="0">
                <a:solidFill>
                  <a:srgbClr val="9FAABA">
                    <a:satOff val="-9155"/>
                    <a:lumOff val="-32673"/>
                  </a:srgbClr>
                </a:solidFill>
                <a:latin typeface="Helvetica" panose="020B0604020202020204" pitchFamily="34" charset="0"/>
                <a:cs typeface="Helvetica" panose="020B0604020202020204" pitchFamily="34" charset="0"/>
                <a:sym typeface="Times New Roman"/>
              </a:rPr>
              <a:t>(Monteiro ,2016)</a:t>
            </a:r>
          </a:p>
        </p:txBody>
      </p:sp>
      <p:sp>
        <p:nvSpPr>
          <p:cNvPr id="8" name="Concentration">
            <a:extLst>
              <a:ext uri="{FF2B5EF4-FFF2-40B4-BE49-F238E27FC236}">
                <a16:creationId xmlns:a16="http://schemas.microsoft.com/office/drawing/2014/main" id="{AF0F85D4-819F-A9EF-CEE8-9410837F86E7}"/>
              </a:ext>
            </a:extLst>
          </p:cNvPr>
          <p:cNvSpPr/>
          <p:nvPr/>
        </p:nvSpPr>
        <p:spPr>
          <a:xfrm>
            <a:off x="7359975" y="1415203"/>
            <a:ext cx="1496037" cy="524685"/>
          </a:xfrm>
          <a:prstGeom prst="rect">
            <a:avLst/>
          </a:prstGeom>
          <a:solidFill>
            <a:schemeClr val="accent6">
              <a:hueOff val="-107063"/>
              <a:satOff val="-8917"/>
              <a:lumOff val="-18413"/>
            </a:schemeClr>
          </a:solidFill>
          <a:ln w="12700">
            <a:miter lim="400000"/>
          </a:ln>
          <a:effectLst>
            <a:outerShdw blurRad="190500" dist="12700" dir="5400000" rotWithShape="0">
              <a:srgbClr val="000000"/>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lstStyle>
            <a:lvl1pPr algn="ctr" defTabSz="825500">
              <a:spcBef>
                <a:spcPts val="0"/>
              </a:spcBef>
              <a:defRPr sz="3600" b="1">
                <a:solidFill>
                  <a:srgbClr val="FFFFFF"/>
                </a:solidFill>
              </a:defRPr>
            </a:lvl1pPr>
          </a:lstStyle>
          <a:p>
            <a:pPr defTabSz="412750" hangingPunct="0"/>
            <a:r>
              <a:rPr sz="1800" kern="0" dirty="0">
                <a:latin typeface="Times New Roman"/>
                <a:cs typeface="Times New Roman"/>
                <a:sym typeface="Times New Roman"/>
              </a:rPr>
              <a:t>Concentration</a:t>
            </a:r>
          </a:p>
        </p:txBody>
      </p:sp>
      <p:sp>
        <p:nvSpPr>
          <p:cNvPr id="9" name="Majority of studies have reported on subjective complaints, and there is limited evidence on objective measure.">
            <a:extLst>
              <a:ext uri="{FF2B5EF4-FFF2-40B4-BE49-F238E27FC236}">
                <a16:creationId xmlns:a16="http://schemas.microsoft.com/office/drawing/2014/main" id="{A56E807C-4B8D-9C2D-E6D1-18849E7487CF}"/>
              </a:ext>
            </a:extLst>
          </p:cNvPr>
          <p:cNvSpPr txBox="1"/>
          <p:nvPr/>
        </p:nvSpPr>
        <p:spPr>
          <a:xfrm>
            <a:off x="7083221" y="2393609"/>
            <a:ext cx="2049547" cy="152862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anchor="ctr">
            <a:spAutoFit/>
          </a:bodyPr>
          <a:lstStyle/>
          <a:p>
            <a:pPr algn="ctr" defTabSz="177800" hangingPunct="0">
              <a:spcBef>
                <a:spcPts val="2350"/>
              </a:spcBef>
            </a:pPr>
            <a:r>
              <a:rPr sz="1600" kern="0" dirty="0">
                <a:solidFill>
                  <a:srgbClr val="9FAABA">
                    <a:satOff val="-9155"/>
                    <a:lumOff val="-32673"/>
                  </a:srgbClr>
                </a:solidFill>
                <a:cs typeface="Helvetica" panose="020B0604020202020204" pitchFamily="34" charset="0"/>
                <a:sym typeface="Times New Roman"/>
              </a:rPr>
              <a:t>Majority of studies have reported on </a:t>
            </a:r>
            <a:r>
              <a:rPr sz="1600" kern="0" dirty="0">
                <a:solidFill>
                  <a:srgbClr val="941100"/>
                </a:solidFill>
                <a:cs typeface="Helvetica" panose="020B0604020202020204" pitchFamily="34" charset="0"/>
                <a:sym typeface="Times New Roman"/>
              </a:rPr>
              <a:t>subjective complaints</a:t>
            </a:r>
            <a:r>
              <a:rPr sz="1600" kern="0" dirty="0">
                <a:solidFill>
                  <a:srgbClr val="9FAABA">
                    <a:satOff val="-9155"/>
                    <a:lumOff val="-32673"/>
                  </a:srgbClr>
                </a:solidFill>
                <a:cs typeface="Helvetica" panose="020B0604020202020204" pitchFamily="34" charset="0"/>
                <a:sym typeface="Times New Roman"/>
              </a:rPr>
              <a:t>, and there is limited evidence on objective measure.</a:t>
            </a:r>
          </a:p>
        </p:txBody>
      </p:sp>
      <p:sp>
        <p:nvSpPr>
          <p:cNvPr id="10" name="Concentration">
            <a:extLst>
              <a:ext uri="{FF2B5EF4-FFF2-40B4-BE49-F238E27FC236}">
                <a16:creationId xmlns:a16="http://schemas.microsoft.com/office/drawing/2014/main" id="{DEB6D9C9-D294-0D18-500C-EAE23E44F0A4}"/>
              </a:ext>
            </a:extLst>
          </p:cNvPr>
          <p:cNvSpPr/>
          <p:nvPr/>
        </p:nvSpPr>
        <p:spPr>
          <a:xfrm>
            <a:off x="4557451" y="5313185"/>
            <a:ext cx="1496037" cy="524685"/>
          </a:xfrm>
          <a:prstGeom prst="rect">
            <a:avLst/>
          </a:prstGeom>
          <a:solidFill>
            <a:schemeClr val="accent6">
              <a:hueOff val="-107063"/>
              <a:satOff val="-8917"/>
              <a:lumOff val="-18413"/>
            </a:schemeClr>
          </a:solidFill>
          <a:ln w="12700">
            <a:miter lim="400000"/>
          </a:ln>
          <a:effectLst>
            <a:outerShdw blurRad="190500" dist="12700" dir="5400000" rotWithShape="0">
              <a:srgbClr val="000000"/>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lstStyle>
            <a:lvl1pPr algn="ctr" defTabSz="825500">
              <a:spcBef>
                <a:spcPts val="0"/>
              </a:spcBef>
              <a:defRPr sz="3600" b="1">
                <a:solidFill>
                  <a:srgbClr val="FFFFFF"/>
                </a:solidFill>
              </a:defRPr>
            </a:lvl1pPr>
          </a:lstStyle>
          <a:p>
            <a:pPr defTabSz="412750" hangingPunct="0"/>
            <a:r>
              <a:rPr lang="en-US" sz="1800" kern="0" dirty="0">
                <a:latin typeface="Times New Roman"/>
                <a:cs typeface="Times New Roman"/>
                <a:sym typeface="Times New Roman"/>
              </a:rPr>
              <a:t>Decision Making</a:t>
            </a:r>
            <a:endParaRPr sz="1800" kern="0" dirty="0">
              <a:latin typeface="Times New Roman"/>
              <a:cs typeface="Times New Roman"/>
              <a:sym typeface="Times New Roman"/>
            </a:endParaRPr>
          </a:p>
        </p:txBody>
      </p:sp>
      <p:sp>
        <p:nvSpPr>
          <p:cNvPr id="21" name="箭头: 右 20">
            <a:extLst>
              <a:ext uri="{FF2B5EF4-FFF2-40B4-BE49-F238E27FC236}">
                <a16:creationId xmlns:a16="http://schemas.microsoft.com/office/drawing/2014/main" id="{3BB4E8CA-422C-A1EF-077B-04B37F666BF5}"/>
              </a:ext>
            </a:extLst>
          </p:cNvPr>
          <p:cNvSpPr/>
          <p:nvPr/>
        </p:nvSpPr>
        <p:spPr>
          <a:xfrm rot="1116034">
            <a:off x="2523086" y="4427374"/>
            <a:ext cx="1888956" cy="360846"/>
          </a:xfrm>
          <a:prstGeom prst="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22" name="箭头: 右 21">
            <a:extLst>
              <a:ext uri="{FF2B5EF4-FFF2-40B4-BE49-F238E27FC236}">
                <a16:creationId xmlns:a16="http://schemas.microsoft.com/office/drawing/2014/main" id="{AD76DAFD-0D95-B092-CDF0-5C67C6E2DCE3}"/>
              </a:ext>
            </a:extLst>
          </p:cNvPr>
          <p:cNvSpPr/>
          <p:nvPr/>
        </p:nvSpPr>
        <p:spPr>
          <a:xfrm rot="5400000">
            <a:off x="4663912" y="4214228"/>
            <a:ext cx="1236876" cy="428420"/>
          </a:xfrm>
          <a:prstGeom prst="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24" name="箭头: 右 23">
            <a:extLst>
              <a:ext uri="{FF2B5EF4-FFF2-40B4-BE49-F238E27FC236}">
                <a16:creationId xmlns:a16="http://schemas.microsoft.com/office/drawing/2014/main" id="{D7DE1063-1408-FE8D-A115-86D3B81A3685}"/>
              </a:ext>
            </a:extLst>
          </p:cNvPr>
          <p:cNvSpPr/>
          <p:nvPr/>
        </p:nvSpPr>
        <p:spPr>
          <a:xfrm rot="8957445">
            <a:off x="6283122" y="4331360"/>
            <a:ext cx="1938438" cy="467561"/>
          </a:xfrm>
          <a:prstGeom prst="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9079743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somnia and Risky Decision-making">
            <a:extLst>
              <a:ext uri="{FF2B5EF4-FFF2-40B4-BE49-F238E27FC236}">
                <a16:creationId xmlns:a16="http://schemas.microsoft.com/office/drawing/2014/main" id="{1F5E4110-D808-5CAC-299C-83D1D75E7484}"/>
              </a:ext>
            </a:extLst>
          </p:cNvPr>
          <p:cNvSpPr txBox="1"/>
          <p:nvPr/>
        </p:nvSpPr>
        <p:spPr>
          <a:xfrm>
            <a:off x="311519" y="584716"/>
            <a:ext cx="5487080" cy="4206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sz="5000" b="1"/>
            </a:lvl1pPr>
          </a:lstStyle>
          <a:p>
            <a:pPr defTabSz="177800" hangingPunct="0">
              <a:spcBef>
                <a:spcPts val="2350"/>
              </a:spcBef>
            </a:pPr>
            <a:r>
              <a:rPr sz="2400" kern="0" dirty="0">
                <a:cs typeface="Times New Roman"/>
                <a:sym typeface="Times New Roman"/>
              </a:rPr>
              <a:t>Insomnia and Risky Decision-making</a:t>
            </a:r>
          </a:p>
        </p:txBody>
      </p:sp>
      <p:sp>
        <p:nvSpPr>
          <p:cNvPr id="4" name="We know that:…">
            <a:extLst>
              <a:ext uri="{FF2B5EF4-FFF2-40B4-BE49-F238E27FC236}">
                <a16:creationId xmlns:a16="http://schemas.microsoft.com/office/drawing/2014/main" id="{55F22345-4E35-6D79-2723-DFA61B31D770}"/>
              </a:ext>
            </a:extLst>
          </p:cNvPr>
          <p:cNvSpPr txBox="1"/>
          <p:nvPr/>
        </p:nvSpPr>
        <p:spPr>
          <a:xfrm>
            <a:off x="154103" y="1190371"/>
            <a:ext cx="6564298" cy="144603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pPr defTabSz="177800" hangingPunct="0">
              <a:lnSpc>
                <a:spcPct val="10000"/>
              </a:lnSpc>
              <a:spcBef>
                <a:spcPts val="2350"/>
              </a:spcBef>
              <a:defRPr sz="3400" b="1"/>
            </a:pPr>
            <a:endParaRPr sz="1600" b="1" kern="0" dirty="0">
              <a:solidFill>
                <a:srgbClr val="9FAABA">
                  <a:satOff val="-9155"/>
                  <a:lumOff val="-32673"/>
                </a:srgbClr>
              </a:solidFill>
              <a:latin typeface="Helvetica" panose="020B0604020202020204" pitchFamily="34" charset="0"/>
              <a:cs typeface="Helvetica" panose="020B0604020202020204" pitchFamily="34" charset="0"/>
              <a:sym typeface="Times New Roman"/>
            </a:endParaRPr>
          </a:p>
          <a:p>
            <a:pPr marL="228600" indent="-228600" defTabSz="177800" hangingPunct="0">
              <a:lnSpc>
                <a:spcPct val="10000"/>
              </a:lnSpc>
              <a:spcBef>
                <a:spcPts val="2350"/>
              </a:spcBef>
              <a:buSzPct val="100000"/>
              <a:buFontTx/>
              <a:buChar char="•"/>
              <a:defRPr sz="3400"/>
            </a:pPr>
            <a:r>
              <a:rPr sz="1600" kern="0" dirty="0">
                <a:solidFill>
                  <a:srgbClr val="9FAABA">
                    <a:satOff val="-9155"/>
                    <a:lumOff val="-32673"/>
                  </a:srgbClr>
                </a:solidFill>
                <a:latin typeface="Helvetica" panose="020B0604020202020204" pitchFamily="34" charset="0"/>
                <a:cs typeface="Helvetica" panose="020B0604020202020204" pitchFamily="34" charset="0"/>
                <a:sym typeface="Times New Roman"/>
              </a:rPr>
              <a:t>Sleep plays an important role in risk preference and decision-making.</a:t>
            </a:r>
          </a:p>
          <a:p>
            <a:pPr defTabSz="177800" hangingPunct="0">
              <a:lnSpc>
                <a:spcPct val="10000"/>
              </a:lnSpc>
              <a:spcBef>
                <a:spcPts val="2350"/>
              </a:spcBef>
              <a:defRPr sz="3400" i="1"/>
            </a:pPr>
            <a:r>
              <a:rPr sz="1600" i="1" kern="0" dirty="0">
                <a:solidFill>
                  <a:srgbClr val="9FAABA">
                    <a:satOff val="-9155"/>
                    <a:lumOff val="-32673"/>
                  </a:srgbClr>
                </a:solidFill>
                <a:latin typeface="Helvetica" panose="020B0604020202020204" pitchFamily="34" charset="0"/>
                <a:cs typeface="Helvetica" panose="020B0604020202020204" pitchFamily="34" charset="0"/>
                <a:sym typeface="Times New Roman"/>
              </a:rPr>
              <a:t>     </a:t>
            </a:r>
            <a:r>
              <a:rPr sz="1600" b="1" i="1" kern="0" dirty="0">
                <a:solidFill>
                  <a:srgbClr val="941100"/>
                </a:solidFill>
                <a:latin typeface="Helvetica" panose="020B0604020202020204" pitchFamily="34" charset="0"/>
                <a:cs typeface="Helvetica" panose="020B0604020202020204" pitchFamily="34" charset="0"/>
                <a:sym typeface="Times New Roman"/>
              </a:rPr>
              <a:t>Shorter </a:t>
            </a:r>
            <a:r>
              <a:rPr sz="1600" i="1" kern="0" dirty="0">
                <a:solidFill>
                  <a:srgbClr val="9FAABA">
                    <a:satOff val="-9155"/>
                    <a:lumOff val="-32673"/>
                  </a:srgbClr>
                </a:solidFill>
                <a:latin typeface="Helvetica" panose="020B0604020202020204" pitchFamily="34" charset="0"/>
                <a:cs typeface="Helvetica" panose="020B0604020202020204" pitchFamily="34" charset="0"/>
                <a:sym typeface="Times New Roman"/>
              </a:rPr>
              <a:t>sleep duration ,</a:t>
            </a:r>
          </a:p>
          <a:p>
            <a:pPr defTabSz="177800" hangingPunct="0">
              <a:lnSpc>
                <a:spcPct val="10000"/>
              </a:lnSpc>
              <a:spcBef>
                <a:spcPts val="2350"/>
              </a:spcBef>
              <a:defRPr sz="3400" i="1"/>
            </a:pPr>
            <a:r>
              <a:rPr sz="1600" i="1" kern="0" dirty="0">
                <a:solidFill>
                  <a:srgbClr val="9FAABA">
                    <a:satOff val="-9155"/>
                    <a:lumOff val="-32673"/>
                  </a:srgbClr>
                </a:solidFill>
                <a:latin typeface="Helvetica" panose="020B0604020202020204" pitchFamily="34" charset="0"/>
                <a:cs typeface="Helvetica" panose="020B0604020202020204" pitchFamily="34" charset="0"/>
                <a:sym typeface="Times New Roman"/>
              </a:rPr>
              <a:t>    </a:t>
            </a:r>
            <a:r>
              <a:rPr sz="1600" b="1" i="1" kern="0" dirty="0">
                <a:solidFill>
                  <a:srgbClr val="941100"/>
                </a:solidFill>
                <a:latin typeface="Helvetica" panose="020B0604020202020204" pitchFamily="34" charset="0"/>
                <a:cs typeface="Helvetica" panose="020B0604020202020204" pitchFamily="34" charset="0"/>
                <a:sym typeface="Times New Roman"/>
              </a:rPr>
              <a:t>Higher</a:t>
            </a:r>
            <a:r>
              <a:rPr sz="1600" i="1" kern="0" dirty="0">
                <a:solidFill>
                  <a:srgbClr val="9FAABA">
                    <a:satOff val="-9155"/>
                    <a:lumOff val="-32673"/>
                  </a:srgbClr>
                </a:solidFill>
                <a:latin typeface="Helvetica" panose="020B0604020202020204" pitchFamily="34" charset="0"/>
                <a:cs typeface="Helvetica" panose="020B0604020202020204" pitchFamily="34" charset="0"/>
                <a:sym typeface="Times New Roman"/>
              </a:rPr>
              <a:t> sleep need ,</a:t>
            </a:r>
          </a:p>
          <a:p>
            <a:pPr defTabSz="177800" hangingPunct="0">
              <a:lnSpc>
                <a:spcPct val="10000"/>
              </a:lnSpc>
              <a:spcBef>
                <a:spcPts val="2350"/>
              </a:spcBef>
              <a:defRPr sz="3400"/>
            </a:pPr>
            <a:r>
              <a:rPr sz="1600" kern="0" dirty="0">
                <a:solidFill>
                  <a:srgbClr val="9FAABA">
                    <a:satOff val="-9155"/>
                    <a:lumOff val="-32673"/>
                  </a:srgbClr>
                </a:solidFill>
                <a:latin typeface="Helvetica" panose="020B0604020202020204" pitchFamily="34" charset="0"/>
                <a:cs typeface="Helvetica" panose="020B0604020202020204" pitchFamily="34" charset="0"/>
                <a:sym typeface="Times New Roman"/>
              </a:rPr>
              <a:t>    </a:t>
            </a:r>
            <a:r>
              <a:rPr sz="1600" b="1" i="1" kern="0" dirty="0">
                <a:solidFill>
                  <a:srgbClr val="941100"/>
                </a:solidFill>
                <a:latin typeface="Helvetica" panose="020B0604020202020204" pitchFamily="34" charset="0"/>
                <a:cs typeface="Helvetica" panose="020B0604020202020204" pitchFamily="34" charset="0"/>
                <a:sym typeface="Times New Roman"/>
              </a:rPr>
              <a:t>Riskier</a:t>
            </a:r>
            <a:r>
              <a:rPr sz="1600" i="1" kern="0" dirty="0">
                <a:solidFill>
                  <a:srgbClr val="9FAABA">
                    <a:satOff val="-9155"/>
                    <a:lumOff val="-32673"/>
                  </a:srgbClr>
                </a:solidFill>
                <a:latin typeface="Helvetica" panose="020B0604020202020204" pitchFamily="34" charset="0"/>
                <a:cs typeface="Helvetica" panose="020B0604020202020204" pitchFamily="34" charset="0"/>
                <a:sym typeface="Times New Roman"/>
              </a:rPr>
              <a:t> decision-making</a:t>
            </a:r>
            <a:r>
              <a:rPr sz="1600" kern="0" dirty="0">
                <a:solidFill>
                  <a:srgbClr val="9FAABA">
                    <a:satOff val="-9155"/>
                    <a:lumOff val="-32673"/>
                  </a:srgbClr>
                </a:solidFill>
                <a:latin typeface="Helvetica" panose="020B0604020202020204" pitchFamily="34" charset="0"/>
                <a:cs typeface="Helvetica" panose="020B0604020202020204" pitchFamily="34" charset="0"/>
                <a:sym typeface="Times New Roman"/>
              </a:rPr>
              <a:t>.</a:t>
            </a:r>
            <a:r>
              <a:rPr sz="1600" i="1" kern="0" dirty="0">
                <a:solidFill>
                  <a:srgbClr val="9FAABA">
                    <a:satOff val="-9155"/>
                    <a:lumOff val="-32673"/>
                  </a:srgbClr>
                </a:solidFill>
                <a:latin typeface="Helvetica" panose="020B0604020202020204" pitchFamily="34" charset="0"/>
                <a:cs typeface="Helvetica" panose="020B0604020202020204" pitchFamily="34" charset="0"/>
                <a:sym typeface="Times New Roman"/>
              </a:rPr>
              <a:t>(Ying,2019)</a:t>
            </a:r>
          </a:p>
        </p:txBody>
      </p:sp>
      <p:grpSp>
        <p:nvGrpSpPr>
          <p:cNvPr id="5" name="成组">
            <a:extLst>
              <a:ext uri="{FF2B5EF4-FFF2-40B4-BE49-F238E27FC236}">
                <a16:creationId xmlns:a16="http://schemas.microsoft.com/office/drawing/2014/main" id="{4CA1015E-86FA-E683-CF2A-86379F2D2DED}"/>
              </a:ext>
            </a:extLst>
          </p:cNvPr>
          <p:cNvGrpSpPr/>
          <p:nvPr/>
        </p:nvGrpSpPr>
        <p:grpSpPr>
          <a:xfrm>
            <a:off x="7068131" y="990184"/>
            <a:ext cx="2454871" cy="1943500"/>
            <a:chOff x="0" y="0"/>
            <a:chExt cx="4909740" cy="3886998"/>
          </a:xfrm>
        </p:grpSpPr>
        <p:sp>
          <p:nvSpPr>
            <p:cNvPr id="6" name="Fig3.The Results of the IGT(Burnet,2020)">
              <a:extLst>
                <a:ext uri="{FF2B5EF4-FFF2-40B4-BE49-F238E27FC236}">
                  <a16:creationId xmlns:a16="http://schemas.microsoft.com/office/drawing/2014/main" id="{C14582B7-C087-4DD0-3854-6B8121AA3EED}"/>
                </a:ext>
              </a:extLst>
            </p:cNvPr>
            <p:cNvSpPr/>
            <p:nvPr/>
          </p:nvSpPr>
          <p:spPr>
            <a:xfrm>
              <a:off x="0" y="0"/>
              <a:ext cx="4909741" cy="1041400"/>
            </a:xfrm>
            <a:prstGeom prst="roundRect">
              <a:avLst>
                <a:gd name="adj" fmla="val 0"/>
              </a:avLst>
            </a:prstGeom>
            <a:solidFill>
              <a:srgbClr val="000000">
                <a:alpha val="0"/>
              </a:srgbClr>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t">
              <a:noAutofit/>
            </a:bodyPr>
            <a:lstStyle/>
            <a:p>
              <a:pPr algn="ctr" defTabSz="412750" hangingPunct="0">
                <a:defRPr sz="2700">
                  <a:solidFill>
                    <a:srgbClr val="000000"/>
                  </a:solidFill>
                  <a:latin typeface="Avenir Next Regular"/>
                  <a:ea typeface="Avenir Next Regular"/>
                  <a:cs typeface="Avenir Next Regular"/>
                  <a:sym typeface="Avenir Next Regular"/>
                </a:defRPr>
              </a:pPr>
              <a:r>
                <a:rPr sz="1350" kern="0" dirty="0">
                  <a:solidFill>
                    <a:srgbClr val="000000"/>
                  </a:solidFill>
                  <a:latin typeface="Avenir Next Regular"/>
                  <a:sym typeface="Avenir Next Regular"/>
                </a:rPr>
                <a:t>Fig3.The Results of the </a:t>
              </a:r>
              <a:r>
                <a:rPr lang="en-US" sz="1350" kern="0" dirty="0">
                  <a:solidFill>
                    <a:srgbClr val="000000"/>
                  </a:solidFill>
                  <a:latin typeface="Avenir Next Regular"/>
                  <a:sym typeface="Avenir Next Regular"/>
                </a:rPr>
                <a:t>I</a:t>
              </a:r>
              <a:r>
                <a:rPr sz="1350" kern="0" dirty="0">
                  <a:solidFill>
                    <a:srgbClr val="000000"/>
                  </a:solidFill>
                  <a:latin typeface="Avenir Next Regular"/>
                  <a:sym typeface="Avenir Next Regular"/>
                </a:rPr>
                <a:t>GT</a:t>
              </a:r>
              <a:r>
                <a:rPr sz="1350" i="1" kern="0" dirty="0">
                  <a:solidFill>
                    <a:srgbClr val="000000"/>
                  </a:solidFill>
                  <a:latin typeface="Avenir Next Regular"/>
                  <a:sym typeface="Avenir Next Regular"/>
                </a:rPr>
                <a:t>(Burnet,2020)</a:t>
              </a:r>
            </a:p>
          </p:txBody>
        </p:sp>
        <p:pic>
          <p:nvPicPr>
            <p:cNvPr id="7" name="截屏2024-04-12 15.17.00.png" descr="截屏2024-04-12 15.17.00.png">
              <a:extLst>
                <a:ext uri="{FF2B5EF4-FFF2-40B4-BE49-F238E27FC236}">
                  <a16:creationId xmlns:a16="http://schemas.microsoft.com/office/drawing/2014/main" id="{5DBD5B23-4BBB-F39B-2D66-1A0105F521D3}"/>
                </a:ext>
              </a:extLst>
            </p:cNvPr>
            <p:cNvPicPr>
              <a:picLocks noChangeAspect="1"/>
            </p:cNvPicPr>
            <p:nvPr/>
          </p:nvPicPr>
          <p:blipFill>
            <a:blip r:embed="rId3"/>
            <a:srcRect/>
            <a:stretch>
              <a:fillRect/>
            </a:stretch>
          </p:blipFill>
          <p:spPr>
            <a:xfrm>
              <a:off x="12699" y="1155699"/>
              <a:ext cx="4884484" cy="2731300"/>
            </a:xfrm>
            <a:prstGeom prst="rect">
              <a:avLst/>
            </a:prstGeom>
            <a:ln w="25400" cap="flat">
              <a:solidFill>
                <a:srgbClr val="FFFFFF"/>
              </a:solidFill>
              <a:prstDash val="solid"/>
              <a:miter lim="400000"/>
            </a:ln>
            <a:effectLst>
              <a:outerShdw blurRad="50800" dist="25400" dir="3600000" rotWithShape="0">
                <a:srgbClr val="000000">
                  <a:alpha val="70000"/>
                </a:srgbClr>
              </a:outerShdw>
            </a:effectLst>
          </p:spPr>
        </p:pic>
      </p:grpSp>
      <p:sp>
        <p:nvSpPr>
          <p:cNvPr id="8" name="The activation patterns in decision making stages in Cambridge Gambling Task(CGT).">
            <a:extLst>
              <a:ext uri="{FF2B5EF4-FFF2-40B4-BE49-F238E27FC236}">
                <a16:creationId xmlns:a16="http://schemas.microsoft.com/office/drawing/2014/main" id="{BB466739-7C56-B2A6-C84A-71A009958C31}"/>
              </a:ext>
            </a:extLst>
          </p:cNvPr>
          <p:cNvSpPr txBox="1"/>
          <p:nvPr/>
        </p:nvSpPr>
        <p:spPr>
          <a:xfrm>
            <a:off x="227805" y="2953987"/>
            <a:ext cx="5342026" cy="160864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p>
            <a:pPr defTabSz="177800" hangingPunct="0">
              <a:lnSpc>
                <a:spcPct val="90000"/>
              </a:lnSpc>
              <a:spcBef>
                <a:spcPts val="2350"/>
              </a:spcBef>
              <a:buSzPct val="100000"/>
              <a:defRPr sz="3400"/>
            </a:pPr>
            <a:r>
              <a:rPr sz="1700" kern="0" dirty="0">
                <a:solidFill>
                  <a:srgbClr val="9FAABA">
                    <a:satOff val="-9155"/>
                    <a:lumOff val="-32673"/>
                  </a:srgbClr>
                </a:solidFill>
                <a:latin typeface="Times New Roman"/>
                <a:cs typeface="Times New Roman"/>
                <a:sym typeface="Times New Roman"/>
              </a:rPr>
              <a:t>The activation patterns in decision making stages in Cambridge Gambling Task(CGT).</a:t>
            </a:r>
          </a:p>
          <a:p>
            <a:pPr defTabSz="177800" hangingPunct="0">
              <a:lnSpc>
                <a:spcPct val="90000"/>
              </a:lnSpc>
              <a:spcBef>
                <a:spcPts val="2350"/>
              </a:spcBef>
              <a:defRPr sz="3400" i="1"/>
            </a:pPr>
            <a:r>
              <a:rPr sz="1700" i="1" kern="0" dirty="0">
                <a:solidFill>
                  <a:srgbClr val="9FAABA">
                    <a:satOff val="-9155"/>
                    <a:lumOff val="-32673"/>
                  </a:srgbClr>
                </a:solidFill>
                <a:latin typeface="Times New Roman"/>
                <a:cs typeface="Times New Roman"/>
                <a:sym typeface="Times New Roman"/>
              </a:rPr>
              <a:t>   </a:t>
            </a:r>
          </a:p>
          <a:p>
            <a:pPr defTabSz="177800" hangingPunct="0">
              <a:lnSpc>
                <a:spcPct val="90000"/>
              </a:lnSpc>
              <a:spcBef>
                <a:spcPts val="2350"/>
              </a:spcBef>
              <a:defRPr sz="3400" i="1"/>
            </a:pPr>
            <a:r>
              <a:rPr sz="1700" i="1" kern="0" dirty="0">
                <a:solidFill>
                  <a:srgbClr val="9FAABA">
                    <a:satOff val="-9155"/>
                    <a:lumOff val="-32673"/>
                  </a:srgbClr>
                </a:solidFill>
                <a:latin typeface="Times New Roman"/>
                <a:cs typeface="Times New Roman"/>
                <a:sym typeface="Times New Roman"/>
              </a:rPr>
              <a:t>   </a:t>
            </a:r>
          </a:p>
        </p:txBody>
      </p:sp>
      <p:sp>
        <p:nvSpPr>
          <p:cNvPr id="9" name="The abnormal neural patterns in insomnia patients.">
            <a:extLst>
              <a:ext uri="{FF2B5EF4-FFF2-40B4-BE49-F238E27FC236}">
                <a16:creationId xmlns:a16="http://schemas.microsoft.com/office/drawing/2014/main" id="{62571148-B4B0-BC18-D440-CC82E4869532}"/>
              </a:ext>
            </a:extLst>
          </p:cNvPr>
          <p:cNvSpPr txBox="1"/>
          <p:nvPr/>
        </p:nvSpPr>
        <p:spPr>
          <a:xfrm>
            <a:off x="5660729" y="2578456"/>
            <a:ext cx="5342025" cy="8299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p>
            <a:pPr defTabSz="177800" hangingPunct="0">
              <a:lnSpc>
                <a:spcPct val="90000"/>
              </a:lnSpc>
              <a:spcBef>
                <a:spcPts val="2350"/>
              </a:spcBef>
              <a:defRPr sz="3400" b="1"/>
            </a:pPr>
            <a:endParaRPr sz="1700" b="1" kern="0" dirty="0">
              <a:solidFill>
                <a:srgbClr val="9FAABA">
                  <a:satOff val="-9155"/>
                  <a:lumOff val="-32673"/>
                </a:srgbClr>
              </a:solidFill>
              <a:latin typeface="Times New Roman"/>
              <a:cs typeface="Times New Roman"/>
              <a:sym typeface="Times New Roman"/>
            </a:endParaRPr>
          </a:p>
          <a:p>
            <a:pPr marL="228600" indent="-228600" defTabSz="177800" hangingPunct="0">
              <a:lnSpc>
                <a:spcPct val="90000"/>
              </a:lnSpc>
              <a:spcBef>
                <a:spcPts val="2350"/>
              </a:spcBef>
              <a:buSzPct val="100000"/>
              <a:buFontTx/>
              <a:buChar char="•"/>
              <a:defRPr sz="3400"/>
            </a:pPr>
            <a:r>
              <a:rPr sz="1700" kern="0" dirty="0">
                <a:solidFill>
                  <a:srgbClr val="9FAABA">
                    <a:satOff val="-9155"/>
                    <a:lumOff val="-32673"/>
                  </a:srgbClr>
                </a:solidFill>
                <a:latin typeface="Times New Roman"/>
                <a:cs typeface="Times New Roman"/>
                <a:sym typeface="Times New Roman"/>
              </a:rPr>
              <a:t>The abnormal neural patterns in insomnia patients.  </a:t>
            </a:r>
          </a:p>
        </p:txBody>
      </p:sp>
      <p:sp>
        <p:nvSpPr>
          <p:cNvPr id="10" name="VS">
            <a:extLst>
              <a:ext uri="{FF2B5EF4-FFF2-40B4-BE49-F238E27FC236}">
                <a16:creationId xmlns:a16="http://schemas.microsoft.com/office/drawing/2014/main" id="{DAA6C2C9-DE10-8990-D39B-582617DED7B9}"/>
              </a:ext>
            </a:extLst>
          </p:cNvPr>
          <p:cNvSpPr txBox="1"/>
          <p:nvPr/>
        </p:nvSpPr>
        <p:spPr>
          <a:xfrm>
            <a:off x="5259638" y="2754781"/>
            <a:ext cx="51361" cy="48987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sz="5700" b="1" i="1">
                <a:solidFill>
                  <a:srgbClr val="941100"/>
                </a:solidFill>
              </a:defRPr>
            </a:lvl1pPr>
          </a:lstStyle>
          <a:p>
            <a:pPr defTabSz="177800" hangingPunct="0">
              <a:spcBef>
                <a:spcPts val="2350"/>
              </a:spcBef>
            </a:pPr>
            <a:endParaRPr sz="2850" kern="0" dirty="0">
              <a:latin typeface="Times New Roman"/>
              <a:cs typeface="Times New Roman"/>
              <a:sym typeface="Times New Roman"/>
            </a:endParaRPr>
          </a:p>
        </p:txBody>
      </p:sp>
      <p:grpSp>
        <p:nvGrpSpPr>
          <p:cNvPr id="11" name="成组">
            <a:extLst>
              <a:ext uri="{FF2B5EF4-FFF2-40B4-BE49-F238E27FC236}">
                <a16:creationId xmlns:a16="http://schemas.microsoft.com/office/drawing/2014/main" id="{ED57548D-79F9-328B-33FD-1D4C669673A3}"/>
              </a:ext>
            </a:extLst>
          </p:cNvPr>
          <p:cNvGrpSpPr/>
          <p:nvPr/>
        </p:nvGrpSpPr>
        <p:grpSpPr>
          <a:xfrm>
            <a:off x="2157554" y="3752334"/>
            <a:ext cx="1795020" cy="1718370"/>
            <a:chOff x="0" y="0"/>
            <a:chExt cx="4114800" cy="4137665"/>
          </a:xfrm>
        </p:grpSpPr>
        <p:sp>
          <p:nvSpPr>
            <p:cNvPr id="12" name="Fig.5The Bet Decision Stage in CGT">
              <a:extLst>
                <a:ext uri="{FF2B5EF4-FFF2-40B4-BE49-F238E27FC236}">
                  <a16:creationId xmlns:a16="http://schemas.microsoft.com/office/drawing/2014/main" id="{088F09F1-0B3F-4FFA-76A8-E2BFA1F0F11E}"/>
                </a:ext>
              </a:extLst>
            </p:cNvPr>
            <p:cNvSpPr/>
            <p:nvPr/>
          </p:nvSpPr>
          <p:spPr>
            <a:xfrm>
              <a:off x="0" y="0"/>
              <a:ext cx="4114801" cy="1041400"/>
            </a:xfrm>
            <a:prstGeom prst="roundRect">
              <a:avLst>
                <a:gd name="adj" fmla="val 0"/>
              </a:avLst>
            </a:prstGeom>
            <a:solidFill>
              <a:srgbClr val="000000">
                <a:alpha val="0"/>
              </a:srgbClr>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t">
              <a:noAutofit/>
            </a:bodyPr>
            <a:lstStyle>
              <a:lvl1pPr algn="ctr" defTabSz="825500">
                <a:spcBef>
                  <a:spcPts val="0"/>
                </a:spcBef>
                <a:defRPr sz="2700">
                  <a:solidFill>
                    <a:srgbClr val="000000"/>
                  </a:solidFill>
                  <a:latin typeface="Avenir Next Regular"/>
                  <a:ea typeface="Avenir Next Regular"/>
                  <a:cs typeface="Avenir Next Regular"/>
                  <a:sym typeface="Avenir Next Regular"/>
                </a:defRPr>
              </a:lvl1pPr>
            </a:lstStyle>
            <a:p>
              <a:pPr defTabSz="412750" hangingPunct="0"/>
              <a:r>
                <a:rPr sz="1350" kern="0" dirty="0"/>
                <a:t>Fig.5The Bet Decision Stage in CGT</a:t>
              </a:r>
            </a:p>
          </p:txBody>
        </p:sp>
        <p:pic>
          <p:nvPicPr>
            <p:cNvPr id="13" name="图像" descr="图像">
              <a:extLst>
                <a:ext uri="{FF2B5EF4-FFF2-40B4-BE49-F238E27FC236}">
                  <a16:creationId xmlns:a16="http://schemas.microsoft.com/office/drawing/2014/main" id="{9068BA56-146A-600A-DDB8-E77CFDD644BA}"/>
                </a:ext>
              </a:extLst>
            </p:cNvPr>
            <p:cNvPicPr>
              <a:picLocks noChangeAspect="1"/>
            </p:cNvPicPr>
            <p:nvPr/>
          </p:nvPicPr>
          <p:blipFill>
            <a:blip r:embed="rId4"/>
            <a:srcRect r="56945" b="56368"/>
            <a:stretch>
              <a:fillRect/>
            </a:stretch>
          </p:blipFill>
          <p:spPr>
            <a:xfrm>
              <a:off x="574873" y="1155699"/>
              <a:ext cx="2965033" cy="2981967"/>
            </a:xfrm>
            <a:prstGeom prst="rect">
              <a:avLst/>
            </a:prstGeom>
            <a:ln w="25400" cap="flat">
              <a:solidFill>
                <a:srgbClr val="FFFFFF"/>
              </a:solidFill>
              <a:prstDash val="solid"/>
              <a:miter lim="400000"/>
            </a:ln>
            <a:effectLst>
              <a:outerShdw blurRad="50800" dist="25400" dir="3600000" rotWithShape="0">
                <a:srgbClr val="000000">
                  <a:alpha val="70000"/>
                </a:srgbClr>
              </a:outerShdw>
            </a:effectLst>
          </p:spPr>
        </p:pic>
      </p:grpSp>
      <p:grpSp>
        <p:nvGrpSpPr>
          <p:cNvPr id="14" name="成组">
            <a:extLst>
              <a:ext uri="{FF2B5EF4-FFF2-40B4-BE49-F238E27FC236}">
                <a16:creationId xmlns:a16="http://schemas.microsoft.com/office/drawing/2014/main" id="{C932E477-BCB4-67AC-ED68-37FBA952353A}"/>
              </a:ext>
            </a:extLst>
          </p:cNvPr>
          <p:cNvGrpSpPr/>
          <p:nvPr/>
        </p:nvGrpSpPr>
        <p:grpSpPr>
          <a:xfrm>
            <a:off x="235091" y="3713541"/>
            <a:ext cx="1913459" cy="1786561"/>
            <a:chOff x="0" y="0"/>
            <a:chExt cx="4114800" cy="4162042"/>
          </a:xfrm>
        </p:grpSpPr>
        <p:sp>
          <p:nvSpPr>
            <p:cNvPr id="15" name="FIg.4 The Color Decision stage in CGT">
              <a:extLst>
                <a:ext uri="{FF2B5EF4-FFF2-40B4-BE49-F238E27FC236}">
                  <a16:creationId xmlns:a16="http://schemas.microsoft.com/office/drawing/2014/main" id="{89CFE66D-CDF5-AE1C-7C45-167B76E3BBF1}"/>
                </a:ext>
              </a:extLst>
            </p:cNvPr>
            <p:cNvSpPr/>
            <p:nvPr/>
          </p:nvSpPr>
          <p:spPr>
            <a:xfrm>
              <a:off x="0" y="0"/>
              <a:ext cx="4114801" cy="1041400"/>
            </a:xfrm>
            <a:prstGeom prst="roundRect">
              <a:avLst>
                <a:gd name="adj" fmla="val 0"/>
              </a:avLst>
            </a:prstGeom>
            <a:solidFill>
              <a:srgbClr val="000000">
                <a:alpha val="0"/>
              </a:srgbClr>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t">
              <a:noAutofit/>
            </a:bodyPr>
            <a:lstStyle>
              <a:lvl1pPr algn="ctr" defTabSz="825500">
                <a:spcBef>
                  <a:spcPts val="0"/>
                </a:spcBef>
                <a:defRPr sz="2700">
                  <a:solidFill>
                    <a:srgbClr val="000000"/>
                  </a:solidFill>
                  <a:latin typeface="Avenir Next Regular"/>
                  <a:ea typeface="Avenir Next Regular"/>
                  <a:cs typeface="Avenir Next Regular"/>
                  <a:sym typeface="Avenir Next Regular"/>
                </a:defRPr>
              </a:lvl1pPr>
            </a:lstStyle>
            <a:p>
              <a:pPr defTabSz="412750" hangingPunct="0"/>
              <a:r>
                <a:rPr sz="1350" kern="0"/>
                <a:t>FIg.4 The Color Decision stage in CGT</a:t>
              </a:r>
            </a:p>
          </p:txBody>
        </p:sp>
        <p:pic>
          <p:nvPicPr>
            <p:cNvPr id="16" name="图像" descr="图像">
              <a:extLst>
                <a:ext uri="{FF2B5EF4-FFF2-40B4-BE49-F238E27FC236}">
                  <a16:creationId xmlns:a16="http://schemas.microsoft.com/office/drawing/2014/main" id="{646BD73B-2E1C-614A-15DE-8ADC94F1D407}"/>
                </a:ext>
              </a:extLst>
            </p:cNvPr>
            <p:cNvPicPr>
              <a:picLocks noChangeAspect="1"/>
            </p:cNvPicPr>
            <p:nvPr/>
          </p:nvPicPr>
          <p:blipFill>
            <a:blip r:embed="rId5"/>
            <a:srcRect r="57616" b="56856"/>
            <a:stretch>
              <a:fillRect/>
            </a:stretch>
          </p:blipFill>
          <p:spPr>
            <a:xfrm>
              <a:off x="565348" y="1142999"/>
              <a:ext cx="2983985" cy="3019044"/>
            </a:xfrm>
            <a:prstGeom prst="rect">
              <a:avLst/>
            </a:prstGeom>
            <a:ln w="12700" cap="flat">
              <a:noFill/>
              <a:miter lim="400000"/>
            </a:ln>
            <a:effectLst/>
          </p:spPr>
        </p:pic>
      </p:grpSp>
      <p:sp>
        <p:nvSpPr>
          <p:cNvPr id="17" name="(Yazdi,2019)">
            <a:extLst>
              <a:ext uri="{FF2B5EF4-FFF2-40B4-BE49-F238E27FC236}">
                <a16:creationId xmlns:a16="http://schemas.microsoft.com/office/drawing/2014/main" id="{A1CF5CC0-3564-DE2E-0CEC-47734AEF3DE9}"/>
              </a:ext>
            </a:extLst>
          </p:cNvPr>
          <p:cNvSpPr txBox="1"/>
          <p:nvPr/>
        </p:nvSpPr>
        <p:spPr>
          <a:xfrm>
            <a:off x="1791962" y="5685130"/>
            <a:ext cx="851956" cy="21017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lstStyle>
            <a:lvl1pPr>
              <a:defRPr sz="2300" i="1"/>
            </a:lvl1pPr>
          </a:lstStyle>
          <a:p>
            <a:pPr defTabSz="177800" hangingPunct="0">
              <a:spcBef>
                <a:spcPts val="2350"/>
              </a:spcBef>
            </a:pPr>
            <a:r>
              <a:rPr sz="1150" kern="0">
                <a:solidFill>
                  <a:srgbClr val="9FAABA">
                    <a:satOff val="-9155"/>
                    <a:lumOff val="-32673"/>
                  </a:srgbClr>
                </a:solidFill>
                <a:latin typeface="Times New Roman"/>
                <a:cs typeface="Times New Roman"/>
                <a:sym typeface="Times New Roman"/>
              </a:rPr>
              <a:t>(Yazdi,2019)</a:t>
            </a:r>
          </a:p>
        </p:txBody>
      </p:sp>
      <p:grpSp>
        <p:nvGrpSpPr>
          <p:cNvPr id="18" name="成组">
            <a:extLst>
              <a:ext uri="{FF2B5EF4-FFF2-40B4-BE49-F238E27FC236}">
                <a16:creationId xmlns:a16="http://schemas.microsoft.com/office/drawing/2014/main" id="{0C9DA303-45CE-1812-33EA-5591DB3F4AD5}"/>
              </a:ext>
            </a:extLst>
          </p:cNvPr>
          <p:cNvGrpSpPr/>
          <p:nvPr/>
        </p:nvGrpSpPr>
        <p:grpSpPr>
          <a:xfrm>
            <a:off x="6540509" y="3583349"/>
            <a:ext cx="2057401" cy="2272390"/>
            <a:chOff x="0" y="0"/>
            <a:chExt cx="4114800" cy="4544778"/>
          </a:xfrm>
        </p:grpSpPr>
        <p:sp>
          <p:nvSpPr>
            <p:cNvPr id="19" name="Fig6. The Results of ALE Method(Wu,2019)">
              <a:extLst>
                <a:ext uri="{FF2B5EF4-FFF2-40B4-BE49-F238E27FC236}">
                  <a16:creationId xmlns:a16="http://schemas.microsoft.com/office/drawing/2014/main" id="{25FA6560-EADF-BF8F-9E1D-9FA99892963D}"/>
                </a:ext>
              </a:extLst>
            </p:cNvPr>
            <p:cNvSpPr/>
            <p:nvPr/>
          </p:nvSpPr>
          <p:spPr>
            <a:xfrm>
              <a:off x="0" y="0"/>
              <a:ext cx="4114801" cy="1041400"/>
            </a:xfrm>
            <a:prstGeom prst="roundRect">
              <a:avLst>
                <a:gd name="adj" fmla="val 0"/>
              </a:avLst>
            </a:prstGeom>
            <a:solidFill>
              <a:srgbClr val="000000">
                <a:alpha val="0"/>
              </a:srgbClr>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t">
              <a:noAutofit/>
            </a:bodyPr>
            <a:lstStyle/>
            <a:p>
              <a:pPr algn="ctr" defTabSz="412750" hangingPunct="0">
                <a:defRPr sz="2700">
                  <a:solidFill>
                    <a:srgbClr val="000000"/>
                  </a:solidFill>
                  <a:latin typeface="Avenir Next Regular"/>
                  <a:ea typeface="Avenir Next Regular"/>
                  <a:cs typeface="Avenir Next Regular"/>
                  <a:sym typeface="Avenir Next Regular"/>
                </a:defRPr>
              </a:pPr>
              <a:r>
                <a:rPr sz="1350" kern="0" dirty="0">
                  <a:solidFill>
                    <a:srgbClr val="000000"/>
                  </a:solidFill>
                  <a:latin typeface="Avenir Next Regular"/>
                  <a:sym typeface="Avenir Next Regular"/>
                </a:rPr>
                <a:t>Fig6. The Results of ALE Method</a:t>
              </a:r>
              <a:r>
                <a:rPr sz="1350" i="1" kern="0" dirty="0">
                  <a:solidFill>
                    <a:srgbClr val="000000"/>
                  </a:solidFill>
                  <a:latin typeface="Avenir Next Regular"/>
                  <a:sym typeface="Avenir Next Regular"/>
                </a:rPr>
                <a:t>(Wu,2019)</a:t>
              </a:r>
            </a:p>
          </p:txBody>
        </p:sp>
        <p:pic>
          <p:nvPicPr>
            <p:cNvPr id="20" name="已粘贴的影片.png" descr="已粘贴的影片.png">
              <a:extLst>
                <a:ext uri="{FF2B5EF4-FFF2-40B4-BE49-F238E27FC236}">
                  <a16:creationId xmlns:a16="http://schemas.microsoft.com/office/drawing/2014/main" id="{865EEEC2-1883-8DB5-FE05-99B9D12DF375}"/>
                </a:ext>
              </a:extLst>
            </p:cNvPr>
            <p:cNvPicPr>
              <a:picLocks noChangeAspect="1"/>
            </p:cNvPicPr>
            <p:nvPr/>
          </p:nvPicPr>
          <p:blipFill>
            <a:blip r:embed="rId6"/>
            <a:srcRect l="11349"/>
            <a:stretch>
              <a:fillRect/>
            </a:stretch>
          </p:blipFill>
          <p:spPr>
            <a:xfrm>
              <a:off x="748903" y="1155699"/>
              <a:ext cx="2617156" cy="3389080"/>
            </a:xfrm>
            <a:prstGeom prst="rect">
              <a:avLst/>
            </a:prstGeom>
            <a:ln w="25400" cap="flat">
              <a:solidFill>
                <a:srgbClr val="FFFFFF"/>
              </a:solidFill>
              <a:prstDash val="solid"/>
              <a:miter lim="400000"/>
            </a:ln>
            <a:effectLst>
              <a:outerShdw blurRad="50800" dist="25400" dir="3600000" rotWithShape="0">
                <a:srgbClr val="000000">
                  <a:alpha val="70000"/>
                </a:srgbClr>
              </a:outerShdw>
            </a:effectLst>
          </p:spPr>
        </p:pic>
      </p:grpSp>
      <p:grpSp>
        <p:nvGrpSpPr>
          <p:cNvPr id="21" name="成组">
            <a:extLst>
              <a:ext uri="{FF2B5EF4-FFF2-40B4-BE49-F238E27FC236}">
                <a16:creationId xmlns:a16="http://schemas.microsoft.com/office/drawing/2014/main" id="{D20D3E34-B555-8199-64F3-E70C3A1E31F7}"/>
              </a:ext>
            </a:extLst>
          </p:cNvPr>
          <p:cNvGrpSpPr/>
          <p:nvPr/>
        </p:nvGrpSpPr>
        <p:grpSpPr>
          <a:xfrm>
            <a:off x="8521024" y="3575718"/>
            <a:ext cx="2057402" cy="2306570"/>
            <a:chOff x="0" y="18734"/>
            <a:chExt cx="4114802" cy="4613139"/>
          </a:xfrm>
        </p:grpSpPr>
        <p:sp>
          <p:nvSpPr>
            <p:cNvPr id="22" name="FIg.7 The Result of ES-SDM Method (Jiang,2019)">
              <a:extLst>
                <a:ext uri="{FF2B5EF4-FFF2-40B4-BE49-F238E27FC236}">
                  <a16:creationId xmlns:a16="http://schemas.microsoft.com/office/drawing/2014/main" id="{E01A4A2A-4939-B011-85E0-BDAA1EE6680A}"/>
                </a:ext>
              </a:extLst>
            </p:cNvPr>
            <p:cNvSpPr/>
            <p:nvPr/>
          </p:nvSpPr>
          <p:spPr>
            <a:xfrm>
              <a:off x="0" y="18734"/>
              <a:ext cx="4114802" cy="1511301"/>
            </a:xfrm>
            <a:prstGeom prst="roundRect">
              <a:avLst>
                <a:gd name="adj" fmla="val 0"/>
              </a:avLst>
            </a:prstGeom>
            <a:solidFill>
              <a:srgbClr val="000000">
                <a:alpha val="0"/>
              </a:srgbClr>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t">
              <a:noAutofit/>
            </a:bodyPr>
            <a:lstStyle/>
            <a:p>
              <a:pPr algn="ctr" defTabSz="412750" hangingPunct="0">
                <a:defRPr sz="2700">
                  <a:solidFill>
                    <a:srgbClr val="000000"/>
                  </a:solidFill>
                  <a:latin typeface="Avenir Next Regular"/>
                  <a:ea typeface="Avenir Next Regular"/>
                  <a:cs typeface="Avenir Next Regular"/>
                  <a:sym typeface="Avenir Next Regular"/>
                </a:defRPr>
              </a:pPr>
              <a:r>
                <a:rPr sz="1350" kern="0" dirty="0">
                  <a:solidFill>
                    <a:srgbClr val="000000"/>
                  </a:solidFill>
                  <a:latin typeface="Avenir Next Regular"/>
                  <a:sym typeface="Avenir Next Regular"/>
                </a:rPr>
                <a:t>FIg.7 The Result of ES-SDM Method</a:t>
              </a:r>
              <a:r>
                <a:rPr sz="1350" i="1" kern="0" dirty="0">
                  <a:solidFill>
                    <a:srgbClr val="000000"/>
                  </a:solidFill>
                  <a:latin typeface="Avenir Next Regular"/>
                  <a:sym typeface="Avenir Next Regular"/>
                </a:rPr>
                <a:t> (Jiang,2019)</a:t>
              </a:r>
            </a:p>
          </p:txBody>
        </p:sp>
        <p:pic>
          <p:nvPicPr>
            <p:cNvPr id="23" name="已粘贴的影片.png" descr="已粘贴的影片.png">
              <a:extLst>
                <a:ext uri="{FF2B5EF4-FFF2-40B4-BE49-F238E27FC236}">
                  <a16:creationId xmlns:a16="http://schemas.microsoft.com/office/drawing/2014/main" id="{7E6CA86D-5169-29DC-7B27-F62667BB6F42}"/>
                </a:ext>
              </a:extLst>
            </p:cNvPr>
            <p:cNvPicPr>
              <a:picLocks noChangeAspect="1"/>
            </p:cNvPicPr>
            <p:nvPr/>
          </p:nvPicPr>
          <p:blipFill>
            <a:blip r:embed="rId7"/>
            <a:srcRect/>
            <a:stretch>
              <a:fillRect/>
            </a:stretch>
          </p:blipFill>
          <p:spPr>
            <a:xfrm>
              <a:off x="842135" y="1612899"/>
              <a:ext cx="2430529" cy="3018974"/>
            </a:xfrm>
            <a:prstGeom prst="rect">
              <a:avLst/>
            </a:prstGeom>
            <a:ln w="12700" cap="flat">
              <a:noFill/>
              <a:miter lim="400000"/>
            </a:ln>
            <a:effectLst/>
          </p:spPr>
        </p:pic>
      </p:grpSp>
      <p:sp>
        <p:nvSpPr>
          <p:cNvPr id="24" name="线条">
            <a:extLst>
              <a:ext uri="{FF2B5EF4-FFF2-40B4-BE49-F238E27FC236}">
                <a16:creationId xmlns:a16="http://schemas.microsoft.com/office/drawing/2014/main" id="{05456405-D645-E231-C871-DEE2893CCD8E}"/>
              </a:ext>
            </a:extLst>
          </p:cNvPr>
          <p:cNvSpPr/>
          <p:nvPr/>
        </p:nvSpPr>
        <p:spPr>
          <a:xfrm flipH="1" flipV="1">
            <a:off x="3420967" y="5265328"/>
            <a:ext cx="1949960" cy="429625"/>
          </a:xfrm>
          <a:prstGeom prst="line">
            <a:avLst/>
          </a:prstGeom>
          <a:ln w="101600">
            <a:solidFill>
              <a:srgbClr val="941100"/>
            </a:solidFill>
            <a:miter lim="400000"/>
            <a:tailEnd type="triangle"/>
          </a:ln>
        </p:spPr>
        <p:txBody>
          <a:bodyPr lIns="25400" tIns="25400" rIns="25400" bIns="25400" anchor="ctr"/>
          <a:lstStyle/>
          <a:p>
            <a:pPr defTabSz="177800" hangingPunct="0">
              <a:spcBef>
                <a:spcPts val="2350"/>
              </a:spcBef>
            </a:pPr>
            <a:endParaRPr sz="2000" kern="0">
              <a:solidFill>
                <a:srgbClr val="9FAABA">
                  <a:satOff val="-9155"/>
                  <a:lumOff val="-32673"/>
                </a:srgbClr>
              </a:solidFill>
              <a:latin typeface="Times New Roman"/>
              <a:cs typeface="Times New Roman"/>
              <a:sym typeface="Times New Roman"/>
            </a:endParaRPr>
          </a:p>
        </p:txBody>
      </p:sp>
      <p:sp>
        <p:nvSpPr>
          <p:cNvPr id="25" name="线条">
            <a:extLst>
              <a:ext uri="{FF2B5EF4-FFF2-40B4-BE49-F238E27FC236}">
                <a16:creationId xmlns:a16="http://schemas.microsoft.com/office/drawing/2014/main" id="{29792000-99AE-C71E-A3F4-68D194ED21C4}"/>
              </a:ext>
            </a:extLst>
          </p:cNvPr>
          <p:cNvSpPr/>
          <p:nvPr/>
        </p:nvSpPr>
        <p:spPr>
          <a:xfrm flipV="1">
            <a:off x="6231565" y="5227399"/>
            <a:ext cx="1308579" cy="346812"/>
          </a:xfrm>
          <a:prstGeom prst="line">
            <a:avLst/>
          </a:prstGeom>
          <a:ln w="101600">
            <a:solidFill>
              <a:srgbClr val="941100"/>
            </a:solidFill>
            <a:miter lim="400000"/>
            <a:tailEnd type="triangle"/>
          </a:ln>
        </p:spPr>
        <p:txBody>
          <a:bodyPr lIns="25400" tIns="25400" rIns="25400" bIns="25400" anchor="ctr"/>
          <a:lstStyle/>
          <a:p>
            <a:pPr defTabSz="177800" hangingPunct="0">
              <a:spcBef>
                <a:spcPts val="2350"/>
              </a:spcBef>
            </a:pPr>
            <a:endParaRPr sz="2000" kern="0">
              <a:solidFill>
                <a:srgbClr val="9FAABA">
                  <a:satOff val="-9155"/>
                  <a:lumOff val="-32673"/>
                </a:srgbClr>
              </a:solidFill>
              <a:latin typeface="Times New Roman"/>
              <a:cs typeface="Times New Roman"/>
              <a:sym typeface="Times New Roman"/>
            </a:endParaRPr>
          </a:p>
        </p:txBody>
      </p:sp>
      <p:sp>
        <p:nvSpPr>
          <p:cNvPr id="26" name="Frontal Lobe…">
            <a:extLst>
              <a:ext uri="{FF2B5EF4-FFF2-40B4-BE49-F238E27FC236}">
                <a16:creationId xmlns:a16="http://schemas.microsoft.com/office/drawing/2014/main" id="{33356A72-4AA5-5938-6E7D-16E387A56DD3}"/>
              </a:ext>
            </a:extLst>
          </p:cNvPr>
          <p:cNvSpPr txBox="1"/>
          <p:nvPr/>
        </p:nvSpPr>
        <p:spPr>
          <a:xfrm>
            <a:off x="4342395" y="4541289"/>
            <a:ext cx="2454871" cy="8169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lstStyle/>
          <a:p>
            <a:pPr algn="ctr" defTabSz="177800" hangingPunct="0">
              <a:lnSpc>
                <a:spcPct val="10000"/>
              </a:lnSpc>
              <a:spcBef>
                <a:spcPts val="2350"/>
              </a:spcBef>
              <a:defRPr sz="2200" b="1" i="1"/>
            </a:pPr>
            <a:r>
              <a:rPr sz="1550" b="1" i="1" kern="0" dirty="0">
                <a:solidFill>
                  <a:srgbClr val="9FAABA">
                    <a:satOff val="-9155"/>
                    <a:lumOff val="-32673"/>
                  </a:srgbClr>
                </a:solidFill>
                <a:latin typeface="Times New Roman"/>
                <a:cs typeface="Times New Roman"/>
                <a:sym typeface="Times New Roman"/>
              </a:rPr>
              <a:t>Frontal Lobe</a:t>
            </a:r>
          </a:p>
          <a:p>
            <a:pPr algn="ctr" defTabSz="177800" hangingPunct="0">
              <a:lnSpc>
                <a:spcPct val="10000"/>
              </a:lnSpc>
              <a:spcBef>
                <a:spcPts val="2350"/>
              </a:spcBef>
              <a:defRPr sz="2200" b="1" i="1"/>
            </a:pPr>
            <a:r>
              <a:rPr sz="1100" b="1" i="1" kern="0" dirty="0">
                <a:solidFill>
                  <a:srgbClr val="9FAABA">
                    <a:satOff val="-9155"/>
                    <a:lumOff val="-32673"/>
                  </a:srgbClr>
                </a:solidFill>
                <a:latin typeface="Times New Roman"/>
                <a:cs typeface="Times New Roman"/>
                <a:sym typeface="Times New Roman"/>
              </a:rPr>
              <a:t>(deci</a:t>
            </a:r>
            <a:r>
              <a:rPr sz="1200" b="1" i="1" kern="0" dirty="0">
                <a:solidFill>
                  <a:srgbClr val="9FAABA">
                    <a:satOff val="-9155"/>
                    <a:lumOff val="-32673"/>
                  </a:srgbClr>
                </a:solidFill>
                <a:latin typeface="Times New Roman"/>
                <a:cs typeface="Times New Roman"/>
                <a:sym typeface="Times New Roman"/>
              </a:rPr>
              <a:t>sion making, working m</a:t>
            </a:r>
            <a:r>
              <a:rPr sz="1100" b="1" i="1" kern="0" dirty="0">
                <a:solidFill>
                  <a:srgbClr val="9FAABA">
                    <a:satOff val="-9155"/>
                    <a:lumOff val="-32673"/>
                  </a:srgbClr>
                </a:solidFill>
                <a:latin typeface="Times New Roman"/>
                <a:cs typeface="Times New Roman"/>
                <a:sym typeface="Times New Roman"/>
              </a:rPr>
              <a:t>emory)</a:t>
            </a:r>
          </a:p>
        </p:txBody>
      </p:sp>
      <p:sp>
        <p:nvSpPr>
          <p:cNvPr id="27" name="PCC…">
            <a:extLst>
              <a:ext uri="{FF2B5EF4-FFF2-40B4-BE49-F238E27FC236}">
                <a16:creationId xmlns:a16="http://schemas.microsoft.com/office/drawing/2014/main" id="{63141595-C41D-D469-AF47-9F73EA365BE2}"/>
              </a:ext>
            </a:extLst>
          </p:cNvPr>
          <p:cNvSpPr txBox="1"/>
          <p:nvPr/>
        </p:nvSpPr>
        <p:spPr>
          <a:xfrm>
            <a:off x="3562096" y="5533112"/>
            <a:ext cx="4197267" cy="7994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lstStyle/>
          <a:p>
            <a:pPr algn="ctr" defTabSz="177800" hangingPunct="0">
              <a:lnSpc>
                <a:spcPct val="10000"/>
              </a:lnSpc>
              <a:spcBef>
                <a:spcPts val="2350"/>
              </a:spcBef>
              <a:defRPr sz="3100" b="1" i="1"/>
            </a:pPr>
            <a:r>
              <a:rPr sz="1550" b="1" i="1" kern="0" dirty="0">
                <a:solidFill>
                  <a:srgbClr val="9FAABA">
                    <a:satOff val="-9155"/>
                    <a:lumOff val="-32673"/>
                  </a:srgbClr>
                </a:solidFill>
                <a:latin typeface="Times New Roman"/>
                <a:cs typeface="Times New Roman"/>
                <a:sym typeface="Times New Roman"/>
              </a:rPr>
              <a:t>PCC</a:t>
            </a:r>
          </a:p>
          <a:p>
            <a:pPr algn="ctr" defTabSz="177800" hangingPunct="0">
              <a:lnSpc>
                <a:spcPct val="10000"/>
              </a:lnSpc>
              <a:spcBef>
                <a:spcPts val="2350"/>
              </a:spcBef>
              <a:defRPr sz="2900" b="1" i="1"/>
            </a:pPr>
            <a:r>
              <a:rPr sz="1200" b="1" i="1" kern="0" dirty="0">
                <a:solidFill>
                  <a:srgbClr val="9FAABA">
                    <a:satOff val="-9155"/>
                    <a:lumOff val="-32673"/>
                  </a:srgbClr>
                </a:solidFill>
                <a:latin typeface="Times New Roman"/>
                <a:cs typeface="Times New Roman"/>
                <a:sym typeface="Times New Roman"/>
              </a:rPr>
              <a:t>(error detection, reward-based </a:t>
            </a:r>
            <a:r>
              <a:rPr sz="1450" b="1" i="1" kern="0" dirty="0">
                <a:solidFill>
                  <a:srgbClr val="9FAABA">
                    <a:satOff val="-9155"/>
                    <a:lumOff val="-32673"/>
                  </a:srgbClr>
                </a:solidFill>
                <a:latin typeface="Times New Roman"/>
                <a:cs typeface="Times New Roman"/>
                <a:sym typeface="Times New Roman"/>
              </a:rPr>
              <a:t>learning)</a:t>
            </a:r>
          </a:p>
        </p:txBody>
      </p:sp>
      <p:sp>
        <p:nvSpPr>
          <p:cNvPr id="28" name="线条">
            <a:extLst>
              <a:ext uri="{FF2B5EF4-FFF2-40B4-BE49-F238E27FC236}">
                <a16:creationId xmlns:a16="http://schemas.microsoft.com/office/drawing/2014/main" id="{ABA25122-71F2-B029-634E-AE04FD55A51B}"/>
              </a:ext>
            </a:extLst>
          </p:cNvPr>
          <p:cNvSpPr/>
          <p:nvPr/>
        </p:nvSpPr>
        <p:spPr>
          <a:xfrm flipV="1">
            <a:off x="6413339" y="4160709"/>
            <a:ext cx="2629993" cy="438727"/>
          </a:xfrm>
          <a:prstGeom prst="line">
            <a:avLst/>
          </a:prstGeom>
          <a:ln w="101600">
            <a:solidFill>
              <a:srgbClr val="941100"/>
            </a:solidFill>
            <a:miter lim="400000"/>
            <a:tailEnd type="triangle"/>
          </a:ln>
        </p:spPr>
        <p:txBody>
          <a:bodyPr lIns="25400" tIns="25400" rIns="25400" bIns="25400" anchor="ctr"/>
          <a:lstStyle/>
          <a:p>
            <a:pPr defTabSz="177800" hangingPunct="0">
              <a:spcBef>
                <a:spcPts val="2350"/>
              </a:spcBef>
            </a:pPr>
            <a:endParaRPr sz="2000" kern="0">
              <a:solidFill>
                <a:srgbClr val="9FAABA">
                  <a:satOff val="-9155"/>
                  <a:lumOff val="-32673"/>
                </a:srgbClr>
              </a:solidFill>
              <a:latin typeface="Times New Roman"/>
              <a:cs typeface="Times New Roman"/>
              <a:sym typeface="Times New Roman"/>
            </a:endParaRPr>
          </a:p>
        </p:txBody>
      </p:sp>
      <p:sp>
        <p:nvSpPr>
          <p:cNvPr id="29" name="线条">
            <a:extLst>
              <a:ext uri="{FF2B5EF4-FFF2-40B4-BE49-F238E27FC236}">
                <a16:creationId xmlns:a16="http://schemas.microsoft.com/office/drawing/2014/main" id="{5B656101-696A-7038-9B52-866AF4A4D0B8}"/>
              </a:ext>
            </a:extLst>
          </p:cNvPr>
          <p:cNvSpPr/>
          <p:nvPr/>
        </p:nvSpPr>
        <p:spPr>
          <a:xfrm flipH="1" flipV="1">
            <a:off x="1613574" y="4150781"/>
            <a:ext cx="3134595" cy="485263"/>
          </a:xfrm>
          <a:prstGeom prst="line">
            <a:avLst/>
          </a:prstGeom>
          <a:ln w="101600">
            <a:solidFill>
              <a:srgbClr val="941100"/>
            </a:solidFill>
            <a:miter lim="400000"/>
            <a:tailEnd type="triangle"/>
          </a:ln>
        </p:spPr>
        <p:txBody>
          <a:bodyPr lIns="25400" tIns="25400" rIns="25400" bIns="25400" anchor="ctr"/>
          <a:lstStyle/>
          <a:p>
            <a:pPr defTabSz="177800" hangingPunct="0">
              <a:spcBef>
                <a:spcPts val="2350"/>
              </a:spcBef>
            </a:pPr>
            <a:endParaRPr sz="2000" kern="0">
              <a:solidFill>
                <a:srgbClr val="9FAABA">
                  <a:satOff val="-9155"/>
                  <a:lumOff val="-32673"/>
                </a:srgbClr>
              </a:solidFill>
              <a:latin typeface="Times New Roman"/>
              <a:cs typeface="Times New Roman"/>
              <a:sym typeface="Times New Roman"/>
            </a:endParaRPr>
          </a:p>
        </p:txBody>
      </p:sp>
      <p:sp>
        <p:nvSpPr>
          <p:cNvPr id="30" name="But we do not know weather insomnia shows in gambling decision-making similar to sleep restriction">
            <a:extLst>
              <a:ext uri="{FF2B5EF4-FFF2-40B4-BE49-F238E27FC236}">
                <a16:creationId xmlns:a16="http://schemas.microsoft.com/office/drawing/2014/main" id="{60407A6B-3ABD-486E-AC21-A81BAEFE47D1}"/>
              </a:ext>
            </a:extLst>
          </p:cNvPr>
          <p:cNvSpPr txBox="1"/>
          <p:nvPr/>
        </p:nvSpPr>
        <p:spPr>
          <a:xfrm>
            <a:off x="27121" y="4906693"/>
            <a:ext cx="11542955" cy="35907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anchor="ctr">
            <a:spAutoFit/>
          </a:bodyPr>
          <a:lstStyle/>
          <a:p>
            <a:pPr defTabSz="177800" hangingPunct="0">
              <a:spcBef>
                <a:spcPts val="2350"/>
              </a:spcBef>
              <a:defRPr b="1"/>
            </a:pPr>
            <a:endParaRPr sz="2000" b="1" kern="0" dirty="0">
              <a:solidFill>
                <a:srgbClr val="941100"/>
              </a:solidFill>
              <a:latin typeface="Helvetica" panose="020B0604020202020204" pitchFamily="34" charset="0"/>
              <a:cs typeface="Helvetica" panose="020B0604020202020204" pitchFamily="34" charset="0"/>
              <a:sym typeface="Times New Roman"/>
            </a:endParaRPr>
          </a:p>
        </p:txBody>
      </p:sp>
      <p:sp>
        <p:nvSpPr>
          <p:cNvPr id="2" name="文本框 1">
            <a:extLst>
              <a:ext uri="{FF2B5EF4-FFF2-40B4-BE49-F238E27FC236}">
                <a16:creationId xmlns:a16="http://schemas.microsoft.com/office/drawing/2014/main" id="{85811AD4-6367-6B1D-4DEB-17CC998B4D4E}"/>
              </a:ext>
            </a:extLst>
          </p:cNvPr>
          <p:cNvSpPr txBox="1"/>
          <p:nvPr/>
        </p:nvSpPr>
        <p:spPr>
          <a:xfrm>
            <a:off x="311519" y="6175948"/>
            <a:ext cx="184731" cy="369332"/>
          </a:xfrm>
          <a:prstGeom prst="rect">
            <a:avLst/>
          </a:prstGeom>
          <a:noFill/>
        </p:spPr>
        <p:txBody>
          <a:bodyPr wrap="none" rtlCol="0">
            <a:spAutoFit/>
          </a:bodyPr>
          <a:lstStyle/>
          <a:p>
            <a:endParaRPr lang="zh-CN" altLang="en-US"/>
          </a:p>
        </p:txBody>
      </p:sp>
      <p:sp>
        <p:nvSpPr>
          <p:cNvPr id="32" name="文本框 31">
            <a:extLst>
              <a:ext uri="{FF2B5EF4-FFF2-40B4-BE49-F238E27FC236}">
                <a16:creationId xmlns:a16="http://schemas.microsoft.com/office/drawing/2014/main" id="{E750F4C9-17B1-D9FE-7D0A-34B7A37F8EF1}"/>
              </a:ext>
            </a:extLst>
          </p:cNvPr>
          <p:cNvSpPr txBox="1"/>
          <p:nvPr/>
        </p:nvSpPr>
        <p:spPr>
          <a:xfrm>
            <a:off x="673203" y="5826434"/>
            <a:ext cx="2950693" cy="787588"/>
          </a:xfrm>
          <a:prstGeom prst="rect">
            <a:avLst/>
          </a:prstGeom>
          <a:noFill/>
        </p:spPr>
        <p:txBody>
          <a:bodyPr wrap="square">
            <a:spAutoFit/>
          </a:bodyPr>
          <a:lstStyle/>
          <a:p>
            <a:pPr marL="285750" indent="-285750" algn="ctr">
              <a:lnSpc>
                <a:spcPct val="130000"/>
              </a:lnSpc>
              <a:buFont typeface="Arial" panose="020B0604020202020204" pitchFamily="34" charset="0"/>
              <a:buChar char="•"/>
            </a:pPr>
            <a:r>
              <a:rPr lang="en-US" altLang="zh-CN" sz="1200" b="1" dirty="0">
                <a:solidFill>
                  <a:srgbClr val="C00000"/>
                </a:solidFill>
              </a:rPr>
              <a:t>D</a:t>
            </a:r>
            <a:r>
              <a:rPr lang="en-US" altLang="zh-CN" sz="1200" b="1" i="0" dirty="0">
                <a:solidFill>
                  <a:srgbClr val="C00000"/>
                </a:solidFill>
                <a:effectLst/>
              </a:rPr>
              <a:t>orsolateral prefrontal cortex (Color decisions)</a:t>
            </a:r>
          </a:p>
          <a:p>
            <a:pPr marL="285750" indent="-285750" algn="ctr">
              <a:lnSpc>
                <a:spcPct val="130000"/>
              </a:lnSpc>
              <a:buFont typeface="Arial" panose="020B0604020202020204" pitchFamily="34" charset="0"/>
              <a:buChar char="•"/>
            </a:pPr>
            <a:r>
              <a:rPr lang="en-US" altLang="zh-CN" sz="1200" b="1" dirty="0">
                <a:solidFill>
                  <a:srgbClr val="C00000"/>
                </a:solidFill>
              </a:rPr>
              <a:t>Frontal Pole (Bet Decisions)</a:t>
            </a:r>
            <a:endParaRPr lang="en-US" altLang="zh-CN" sz="1200" b="1" i="0" dirty="0">
              <a:solidFill>
                <a:srgbClr val="C00000"/>
              </a:solidFill>
              <a:effectLst/>
            </a:endParaRPr>
          </a:p>
        </p:txBody>
      </p:sp>
    </p:spTree>
    <p:extLst>
      <p:ext uri="{BB962C8B-B14F-4D97-AF65-F5344CB8AC3E}">
        <p14:creationId xmlns:p14="http://schemas.microsoft.com/office/powerpoint/2010/main" val="34947671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504C35DF-F543-DFCF-A887-E036CA6618AB}"/>
              </a:ext>
            </a:extLst>
          </p:cNvPr>
          <p:cNvSpPr txBox="1"/>
          <p:nvPr/>
        </p:nvSpPr>
        <p:spPr>
          <a:xfrm>
            <a:off x="419725" y="374754"/>
            <a:ext cx="4690708" cy="584775"/>
          </a:xfrm>
          <a:prstGeom prst="rect">
            <a:avLst/>
          </a:prstGeom>
          <a:noFill/>
        </p:spPr>
        <p:txBody>
          <a:bodyPr wrap="none" rtlCol="0">
            <a:spAutoFit/>
          </a:bodyPr>
          <a:lstStyle/>
          <a:p>
            <a:r>
              <a:rPr lang="en-US" altLang="zh-CN" sz="3200" b="1" dirty="0"/>
              <a:t>Outline of Presentation</a:t>
            </a:r>
            <a:endParaRPr lang="zh-CN" altLang="en-US" sz="3200" b="1" dirty="0"/>
          </a:p>
        </p:txBody>
      </p:sp>
      <p:sp>
        <p:nvSpPr>
          <p:cNvPr id="3" name="文本框 2">
            <a:extLst>
              <a:ext uri="{FF2B5EF4-FFF2-40B4-BE49-F238E27FC236}">
                <a16:creationId xmlns:a16="http://schemas.microsoft.com/office/drawing/2014/main" id="{E0DDDC24-098C-6A72-C9C4-E111A5EDEC3F}"/>
              </a:ext>
            </a:extLst>
          </p:cNvPr>
          <p:cNvSpPr txBox="1"/>
          <p:nvPr/>
        </p:nvSpPr>
        <p:spPr>
          <a:xfrm>
            <a:off x="479685" y="1424066"/>
            <a:ext cx="4145687" cy="3416320"/>
          </a:xfrm>
          <a:prstGeom prst="rect">
            <a:avLst/>
          </a:prstGeom>
          <a:noFill/>
        </p:spPr>
        <p:txBody>
          <a:bodyPr wrap="none" rtlCol="0">
            <a:spAutoFit/>
          </a:bodyPr>
          <a:lstStyle/>
          <a:p>
            <a:pPr marL="285750" indent="-285750">
              <a:buFont typeface="Arial" panose="020B0604020202020204" pitchFamily="34" charset="0"/>
              <a:buChar char="•"/>
            </a:pPr>
            <a:r>
              <a:rPr lang="en-US" altLang="zh-CN" sz="2400" b="1" dirty="0">
                <a:solidFill>
                  <a:schemeClr val="bg1">
                    <a:lumMod val="95000"/>
                  </a:schemeClr>
                </a:solidFill>
              </a:rPr>
              <a:t>Background Introduction</a:t>
            </a:r>
          </a:p>
          <a:p>
            <a:pPr marL="285750" indent="-285750">
              <a:buFont typeface="Arial" panose="020B0604020202020204" pitchFamily="34" charset="0"/>
              <a:buChar char="•"/>
            </a:pPr>
            <a:endParaRPr lang="en-US" altLang="zh-CN" sz="2400" b="1" dirty="0"/>
          </a:p>
          <a:p>
            <a:pPr marL="285750" indent="-285750">
              <a:buFont typeface="Arial" panose="020B0604020202020204" pitchFamily="34" charset="0"/>
              <a:buChar char="•"/>
            </a:pPr>
            <a:r>
              <a:rPr lang="en-US" altLang="zh-CN" sz="2400" b="1" dirty="0">
                <a:solidFill>
                  <a:srgbClr val="FF0000"/>
                </a:solidFill>
              </a:rPr>
              <a:t>Hypothesis </a:t>
            </a:r>
          </a:p>
          <a:p>
            <a:pPr marL="285750" indent="-285750">
              <a:buFont typeface="Arial" panose="020B0604020202020204" pitchFamily="34" charset="0"/>
              <a:buChar char="•"/>
            </a:pPr>
            <a:endParaRPr lang="en-US" altLang="zh-CN" sz="2400" b="1" dirty="0"/>
          </a:p>
          <a:p>
            <a:pPr marL="285750" indent="-285750">
              <a:buFont typeface="Arial" panose="020B0604020202020204" pitchFamily="34" charset="0"/>
              <a:buChar char="•"/>
            </a:pPr>
            <a:r>
              <a:rPr lang="en-US" altLang="zh-CN" sz="2400" b="1" dirty="0"/>
              <a:t>Methods </a:t>
            </a:r>
          </a:p>
          <a:p>
            <a:endParaRPr lang="en-US" altLang="zh-CN" sz="2400" b="1" dirty="0"/>
          </a:p>
          <a:p>
            <a:pPr marL="342900" indent="-342900">
              <a:buFont typeface="Arial" panose="020B0604020202020204" pitchFamily="34" charset="0"/>
              <a:buChar char="•"/>
            </a:pPr>
            <a:r>
              <a:rPr lang="en-US" altLang="zh-CN" sz="2400" b="1" dirty="0"/>
              <a:t>Data Analysis</a:t>
            </a:r>
          </a:p>
          <a:p>
            <a:pPr marL="342900" indent="-342900">
              <a:buFont typeface="Arial" panose="020B0604020202020204" pitchFamily="34" charset="0"/>
              <a:buChar char="•"/>
            </a:pPr>
            <a:endParaRPr lang="en-US" altLang="zh-CN" sz="2400" b="1" dirty="0"/>
          </a:p>
          <a:p>
            <a:pPr marL="342900" indent="-342900">
              <a:buFont typeface="Arial" panose="020B0604020202020204" pitchFamily="34" charset="0"/>
              <a:buChar char="•"/>
            </a:pPr>
            <a:r>
              <a:rPr lang="en-US" altLang="zh-CN" sz="2400" b="1" dirty="0"/>
              <a:t>Expected Results</a:t>
            </a:r>
          </a:p>
        </p:txBody>
      </p:sp>
    </p:spTree>
    <p:extLst>
      <p:ext uri="{BB962C8B-B14F-4D97-AF65-F5344CB8AC3E}">
        <p14:creationId xmlns:p14="http://schemas.microsoft.com/office/powerpoint/2010/main" val="228790595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标准">
      <a:majorFont>
        <a:latin typeface="helvetica"/>
        <a:ea typeface="等线 Light"/>
        <a:cs typeface=""/>
      </a:majorFont>
      <a:minorFont>
        <a:latin typeface="helvetica"/>
        <a:ea typeface="等线"/>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1227</TotalTime>
  <Words>2673</Words>
  <Application>Microsoft Office PowerPoint</Application>
  <PresentationFormat>宽屏</PresentationFormat>
  <Paragraphs>264</Paragraphs>
  <Slides>22</Slides>
  <Notes>16</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22</vt:i4>
      </vt:variant>
    </vt:vector>
  </HeadingPairs>
  <TitlesOfParts>
    <vt:vector size="34" baseType="lpstr">
      <vt:lpstr>Avenir Next Regular</vt:lpstr>
      <vt:lpstr>Helvetica Bold</vt:lpstr>
      <vt:lpstr>Helvetica Oblique</vt:lpstr>
      <vt:lpstr>Times New Roman Regular</vt:lpstr>
      <vt:lpstr>等线</vt:lpstr>
      <vt:lpstr>Arial</vt:lpstr>
      <vt:lpstr>Helvetica</vt:lpstr>
      <vt:lpstr>Helvetica</vt:lpstr>
      <vt:lpstr>Times New Roman</vt:lpstr>
      <vt:lpstr>Times New Roman Bold</vt:lpstr>
      <vt:lpstr>Times New Roman Italic</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he miao</dc:creator>
  <cp:lastModifiedBy>he miao</cp:lastModifiedBy>
  <cp:revision>65</cp:revision>
  <dcterms:created xsi:type="dcterms:W3CDTF">2024-04-13T07:48:14Z</dcterms:created>
  <dcterms:modified xsi:type="dcterms:W3CDTF">2024-04-28T17:08:08Z</dcterms:modified>
</cp:coreProperties>
</file>